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59" r:id="rId4"/>
    <p:sldId id="260" r:id="rId5"/>
    <p:sldId id="257" r:id="rId6"/>
    <p:sldId id="258" r:id="rId7"/>
    <p:sldId id="261" r:id="rId8"/>
    <p:sldId id="262" r:id="rId9"/>
    <p:sldId id="268" r:id="rId10"/>
    <p:sldId id="265" r:id="rId11"/>
    <p:sldId id="264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D1DDF3"/>
    <a:srgbClr val="C0D0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4" autoAdjust="0"/>
    <p:restoredTop sz="94660" autoAdjust="0"/>
  </p:normalViewPr>
  <p:slideViewPr>
    <p:cSldViewPr>
      <p:cViewPr>
        <p:scale>
          <a:sx n="77" d="100"/>
          <a:sy n="77" d="100"/>
        </p:scale>
        <p:origin x="-82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acija\godis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m\AppData\Local\Temp\novi%20korisnici-nov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chart>
    <c:plotArea>
      <c:layout>
        <c:manualLayout>
          <c:layoutTarget val="inner"/>
          <c:xMode val="edge"/>
          <c:yMode val="edge"/>
          <c:x val="3.8131553860819851E-2"/>
          <c:y val="7.7490774907749541E-2"/>
          <c:w val="0.94375595805529289"/>
          <c:h val="0.81365313653136562"/>
        </c:manualLayout>
      </c:layout>
      <c:barChart>
        <c:barDir val="col"/>
        <c:grouping val="clustered"/>
        <c:ser>
          <c:idx val="0"/>
          <c:order val="0"/>
          <c:spPr>
            <a:gradFill flip="none" rotWithShape="1">
              <a:gsLst>
                <a:gs pos="0">
                  <a:srgbClr val="4F81BD">
                    <a:tint val="66000"/>
                    <a:satMod val="160000"/>
                    <a:alpha val="9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6000000" scaled="0"/>
              <a:tileRect/>
            </a:gradFill>
            <a:effectLst>
              <a:outerShdw blurRad="63500" dist="25400" dir="5400000" algn="bl" rotWithShape="0">
                <a:prstClr val="black">
                  <a:alpha val="91000"/>
                </a:prstClr>
              </a:outerShdw>
            </a:effectLst>
            <a:scene3d>
              <a:camera prst="orthographicFront"/>
              <a:lightRig rig="brightRoom" dir="t">
                <a:rot lat="0" lon="0" rev="8400000"/>
              </a:lightRig>
            </a:scene3d>
            <a:sp3d>
              <a:bevelT w="0" h="0"/>
              <a:bevelB w="0" h="0"/>
            </a:sp3d>
          </c:spPr>
          <c:cat>
            <c:numRef>
              <c:f>Sheet1!$A$7:$A$50</c:f>
              <c:numCache>
                <c:formatCode>General</c:formatCode>
                <c:ptCount val="44"/>
                <c:pt idx="0">
                  <c:v>1946</c:v>
                </c:pt>
                <c:pt idx="1">
                  <c:v>1947</c:v>
                </c:pt>
                <c:pt idx="2">
                  <c:v>1948</c:v>
                </c:pt>
                <c:pt idx="3">
                  <c:v>1949</c:v>
                </c:pt>
                <c:pt idx="4">
                  <c:v>1950</c:v>
                </c:pt>
                <c:pt idx="5">
                  <c:v>1951</c:v>
                </c:pt>
                <c:pt idx="6">
                  <c:v>1952</c:v>
                </c:pt>
                <c:pt idx="7">
                  <c:v>1953</c:v>
                </c:pt>
                <c:pt idx="8">
                  <c:v>1954</c:v>
                </c:pt>
                <c:pt idx="9">
                  <c:v>1955</c:v>
                </c:pt>
                <c:pt idx="10">
                  <c:v>1956</c:v>
                </c:pt>
                <c:pt idx="11">
                  <c:v>1957</c:v>
                </c:pt>
                <c:pt idx="12">
                  <c:v>1958</c:v>
                </c:pt>
                <c:pt idx="13">
                  <c:v>1959</c:v>
                </c:pt>
                <c:pt idx="14">
                  <c:v>1960</c:v>
                </c:pt>
                <c:pt idx="15">
                  <c:v>1961</c:v>
                </c:pt>
                <c:pt idx="16">
                  <c:v>1962</c:v>
                </c:pt>
                <c:pt idx="17">
                  <c:v>1963</c:v>
                </c:pt>
                <c:pt idx="18">
                  <c:v>1964</c:v>
                </c:pt>
                <c:pt idx="19">
                  <c:v>1965</c:v>
                </c:pt>
                <c:pt idx="20">
                  <c:v>1966</c:v>
                </c:pt>
                <c:pt idx="21">
                  <c:v>1967</c:v>
                </c:pt>
                <c:pt idx="22">
                  <c:v>1968</c:v>
                </c:pt>
                <c:pt idx="23">
                  <c:v>1969</c:v>
                </c:pt>
                <c:pt idx="24">
                  <c:v>1970</c:v>
                </c:pt>
                <c:pt idx="25">
                  <c:v>1971</c:v>
                </c:pt>
                <c:pt idx="26">
                  <c:v>1972</c:v>
                </c:pt>
                <c:pt idx="27">
                  <c:v>1973</c:v>
                </c:pt>
                <c:pt idx="28">
                  <c:v>1974</c:v>
                </c:pt>
                <c:pt idx="29">
                  <c:v>1975</c:v>
                </c:pt>
                <c:pt idx="30">
                  <c:v>1976</c:v>
                </c:pt>
                <c:pt idx="31">
                  <c:v>1977</c:v>
                </c:pt>
                <c:pt idx="32">
                  <c:v>1978</c:v>
                </c:pt>
                <c:pt idx="33">
                  <c:v>1979</c:v>
                </c:pt>
                <c:pt idx="34">
                  <c:v>1980</c:v>
                </c:pt>
                <c:pt idx="35">
                  <c:v>1981</c:v>
                </c:pt>
                <c:pt idx="36">
                  <c:v>1982</c:v>
                </c:pt>
                <c:pt idx="37">
                  <c:v>1983</c:v>
                </c:pt>
                <c:pt idx="38">
                  <c:v>1984</c:v>
                </c:pt>
                <c:pt idx="39">
                  <c:v>1985</c:v>
                </c:pt>
                <c:pt idx="40">
                  <c:v>1986</c:v>
                </c:pt>
                <c:pt idx="41">
                  <c:v>1987</c:v>
                </c:pt>
                <c:pt idx="42">
                  <c:v>1988</c:v>
                </c:pt>
                <c:pt idx="43">
                  <c:v>1989</c:v>
                </c:pt>
              </c:numCache>
            </c:numRef>
          </c:cat>
          <c:val>
            <c:numRef>
              <c:f>Sheet1!$F$7:$F$50</c:f>
              <c:numCache>
                <c:formatCode>General</c:formatCode>
                <c:ptCount val="44"/>
                <c:pt idx="0">
                  <c:v>3.4548281223009263E-4</c:v>
                </c:pt>
                <c:pt idx="1">
                  <c:v>5.1822421834514173E-4</c:v>
                </c:pt>
                <c:pt idx="2">
                  <c:v>6.3338515575516992E-4</c:v>
                </c:pt>
                <c:pt idx="3">
                  <c:v>6.9096562446018743E-4</c:v>
                </c:pt>
                <c:pt idx="4">
                  <c:v>1.5546726550354139E-3</c:v>
                </c:pt>
                <c:pt idx="5">
                  <c:v>1.8425749985604915E-3</c:v>
                </c:pt>
                <c:pt idx="6">
                  <c:v>3.2245062474808741E-3</c:v>
                </c:pt>
                <c:pt idx="7">
                  <c:v>3.7427304658260098E-3</c:v>
                </c:pt>
                <c:pt idx="8">
                  <c:v>4.6064374964012375E-3</c:v>
                </c:pt>
                <c:pt idx="9">
                  <c:v>5.2398226521564104E-3</c:v>
                </c:pt>
                <c:pt idx="10">
                  <c:v>4.4336960902862082E-3</c:v>
                </c:pt>
                <c:pt idx="11">
                  <c:v>6.1035296827316532E-3</c:v>
                </c:pt>
                <c:pt idx="12">
                  <c:v>5.8156273392065434E-3</c:v>
                </c:pt>
                <c:pt idx="13">
                  <c:v>7.0823976507168925E-3</c:v>
                </c:pt>
                <c:pt idx="14">
                  <c:v>8.2915874935222365E-3</c:v>
                </c:pt>
                <c:pt idx="15">
                  <c:v>9.7310992111476063E-3</c:v>
                </c:pt>
                <c:pt idx="16">
                  <c:v>8.9825531179824405E-3</c:v>
                </c:pt>
                <c:pt idx="17">
                  <c:v>1.0191742960787698E-2</c:v>
                </c:pt>
                <c:pt idx="18">
                  <c:v>1.0249323429492719E-2</c:v>
                </c:pt>
                <c:pt idx="19">
                  <c:v>1.2437381240283343E-2</c:v>
                </c:pt>
                <c:pt idx="20">
                  <c:v>1.2840444521218429E-2</c:v>
                </c:pt>
                <c:pt idx="21">
                  <c:v>1.3761732020498661E-2</c:v>
                </c:pt>
                <c:pt idx="22">
                  <c:v>1.5373985144239115E-2</c:v>
                </c:pt>
                <c:pt idx="23">
                  <c:v>1.9001554672655106E-2</c:v>
                </c:pt>
                <c:pt idx="24">
                  <c:v>2.188057810790588E-2</c:v>
                </c:pt>
                <c:pt idx="25">
                  <c:v>2.4702021074451547E-2</c:v>
                </c:pt>
                <c:pt idx="26">
                  <c:v>2.6199113260781951E-2</c:v>
                </c:pt>
                <c:pt idx="27">
                  <c:v>2.936603903955777E-2</c:v>
                </c:pt>
                <c:pt idx="28">
                  <c:v>3.581505153451961E-2</c:v>
                </c:pt>
                <c:pt idx="29">
                  <c:v>4.5776472620487126E-2</c:v>
                </c:pt>
                <c:pt idx="30">
                  <c:v>5.3492255426959172E-2</c:v>
                </c:pt>
                <c:pt idx="31">
                  <c:v>6.097771635861142E-2</c:v>
                </c:pt>
                <c:pt idx="32">
                  <c:v>6.7829792134507974E-2</c:v>
                </c:pt>
                <c:pt idx="33">
                  <c:v>6.9326884320838736E-2</c:v>
                </c:pt>
                <c:pt idx="34">
                  <c:v>7.6985086658605414E-2</c:v>
                </c:pt>
                <c:pt idx="35">
                  <c:v>7.3645419473714474E-2</c:v>
                </c:pt>
                <c:pt idx="36">
                  <c:v>6.2071745264006446E-2</c:v>
                </c:pt>
                <c:pt idx="37">
                  <c:v>5.953820464098597E-2</c:v>
                </c:pt>
                <c:pt idx="38">
                  <c:v>4.5200667933437216E-2</c:v>
                </c:pt>
                <c:pt idx="39">
                  <c:v>3.1151033569413417E-2</c:v>
                </c:pt>
                <c:pt idx="40">
                  <c:v>2.285944607589116E-2</c:v>
                </c:pt>
                <c:pt idx="41">
                  <c:v>1.4222375770138811E-2</c:v>
                </c:pt>
                <c:pt idx="42">
                  <c:v>6.4490124949617535E-3</c:v>
                </c:pt>
                <c:pt idx="43">
                  <c:v>3.9154718719410491E-3</c:v>
                </c:pt>
              </c:numCache>
            </c:numRef>
          </c:val>
        </c:ser>
        <c:gapWidth val="204"/>
        <c:axId val="57715712"/>
        <c:axId val="58660352"/>
      </c:barChart>
      <c:catAx>
        <c:axId val="5771571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lang="en-US"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r-Latn-CS"/>
          </a:p>
        </c:txPr>
        <c:crossAx val="58660352"/>
        <c:crosses val="autoZero"/>
        <c:lblAlgn val="ctr"/>
        <c:lblOffset val="100"/>
        <c:tickMarkSkip val="1"/>
      </c:catAx>
      <c:valAx>
        <c:axId val="58660352"/>
        <c:scaling>
          <c:orientation val="minMax"/>
        </c:scaling>
        <c:axPos val="r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%;[Red]\-#,##0.00" sourceLinked="0"/>
        <c:majorTickMark val="in"/>
        <c:minorTickMark val="in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r-Latn-CS"/>
          </a:p>
        </c:txPr>
        <c:crossAx val="57715712"/>
        <c:crosses val="max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r-Latn-C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chart>
    <c:plotArea>
      <c:layout/>
      <c:barChart>
        <c:barDir val="col"/>
        <c:grouping val="clustered"/>
        <c:ser>
          <c:idx val="0"/>
          <c:order val="0"/>
          <c:spPr>
            <a:effectLst>
              <a:outerShdw blurRad="50800" dist="50800" dir="5400000" sx="1000" sy="1000" algn="ctr" rotWithShape="0">
                <a:srgbClr val="000000">
                  <a:alpha val="8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07950" h="127000"/>
              <a:bevelB w="146050" prst="hardEdge"/>
            </a:sp3d>
          </c:spPr>
          <c:trendline>
            <c:spPr>
              <a:ln w="25400">
                <a:solidFill>
                  <a:srgbClr val="0070C0">
                    <a:alpha val="50000"/>
                  </a:srgbClr>
                </a:solidFill>
                <a:tailEnd type="stealth"/>
              </a:ln>
            </c:spPr>
            <c:trendlineType val="linear"/>
          </c:trendline>
          <c:trendline>
            <c:spPr>
              <a:ln w="25400">
                <a:solidFill>
                  <a:srgbClr val="FF0000">
                    <a:alpha val="47000"/>
                  </a:srgbClr>
                </a:solidFill>
                <a:tailEnd type="triangle"/>
              </a:ln>
            </c:spPr>
            <c:trendlineType val="poly"/>
            <c:order val="4"/>
            <c:forward val="0.1"/>
          </c:trendline>
          <c:cat>
            <c:strRef>
              <c:f>Proseci!$L$8:$L$77</c:f>
              <c:strCache>
                <c:ptCount val="70"/>
                <c:pt idx="0">
                  <c:v>maj 2004.</c:v>
                </c:pt>
                <c:pt idx="1">
                  <c:v>jun 2004.</c:v>
                </c:pt>
                <c:pt idx="2">
                  <c:v>jul 2004.</c:v>
                </c:pt>
                <c:pt idx="3">
                  <c:v>avgust 2004.</c:v>
                </c:pt>
                <c:pt idx="4">
                  <c:v>septembar 2004.</c:v>
                </c:pt>
                <c:pt idx="5">
                  <c:v>oktobar 2004.</c:v>
                </c:pt>
                <c:pt idx="6">
                  <c:v>novembar 2004.</c:v>
                </c:pt>
                <c:pt idx="7">
                  <c:v>decembar 2004.</c:v>
                </c:pt>
                <c:pt idx="8">
                  <c:v>januar 2005.</c:v>
                </c:pt>
                <c:pt idx="9">
                  <c:v>februar 2005.</c:v>
                </c:pt>
                <c:pt idx="10">
                  <c:v>mart 2005.</c:v>
                </c:pt>
                <c:pt idx="11">
                  <c:v>april 2005.</c:v>
                </c:pt>
                <c:pt idx="12">
                  <c:v>maj 2005.</c:v>
                </c:pt>
                <c:pt idx="13">
                  <c:v>jun 2005.</c:v>
                </c:pt>
                <c:pt idx="14">
                  <c:v>jul 2005.</c:v>
                </c:pt>
                <c:pt idx="15">
                  <c:v>avgust 2005.</c:v>
                </c:pt>
                <c:pt idx="16">
                  <c:v>septembar 2005.</c:v>
                </c:pt>
                <c:pt idx="17">
                  <c:v>oktobar 2005.</c:v>
                </c:pt>
                <c:pt idx="18">
                  <c:v>novembar 2005.</c:v>
                </c:pt>
                <c:pt idx="19">
                  <c:v>decembar  2005.</c:v>
                </c:pt>
                <c:pt idx="20">
                  <c:v>januar 2006.</c:v>
                </c:pt>
                <c:pt idx="21">
                  <c:v>februar 2006.</c:v>
                </c:pt>
                <c:pt idx="22">
                  <c:v>mart 2006.</c:v>
                </c:pt>
                <c:pt idx="23">
                  <c:v>april 2006.</c:v>
                </c:pt>
                <c:pt idx="24">
                  <c:v>maj 2006.</c:v>
                </c:pt>
                <c:pt idx="25">
                  <c:v>jun 2006.</c:v>
                </c:pt>
                <c:pt idx="26">
                  <c:v>jul 2006.</c:v>
                </c:pt>
                <c:pt idx="27">
                  <c:v>avgust 2006.</c:v>
                </c:pt>
                <c:pt idx="28">
                  <c:v>septembar 2006.</c:v>
                </c:pt>
                <c:pt idx="29">
                  <c:v>oktobar 2006.</c:v>
                </c:pt>
                <c:pt idx="30">
                  <c:v>novembar 2006.</c:v>
                </c:pt>
                <c:pt idx="31">
                  <c:v>decembar 2006.</c:v>
                </c:pt>
                <c:pt idx="32">
                  <c:v>januar 2007.</c:v>
                </c:pt>
                <c:pt idx="33">
                  <c:v>februar 2007.</c:v>
                </c:pt>
                <c:pt idx="34">
                  <c:v>mart 2007.</c:v>
                </c:pt>
                <c:pt idx="35">
                  <c:v>april 2007.</c:v>
                </c:pt>
                <c:pt idx="36">
                  <c:v>maj 2007.</c:v>
                </c:pt>
                <c:pt idx="37">
                  <c:v>jun 2007.</c:v>
                </c:pt>
                <c:pt idx="38">
                  <c:v>jul 2007.</c:v>
                </c:pt>
                <c:pt idx="39">
                  <c:v>avgust 2007.</c:v>
                </c:pt>
                <c:pt idx="40">
                  <c:v>septembar 2007.</c:v>
                </c:pt>
                <c:pt idx="41">
                  <c:v>oktobar 2007.</c:v>
                </c:pt>
                <c:pt idx="42">
                  <c:v>novembar 2007.</c:v>
                </c:pt>
                <c:pt idx="43">
                  <c:v>decembar 2007.</c:v>
                </c:pt>
                <c:pt idx="44">
                  <c:v>januar 2008.</c:v>
                </c:pt>
                <c:pt idx="45">
                  <c:v>februar 2008.</c:v>
                </c:pt>
                <c:pt idx="46">
                  <c:v>mart 2008.</c:v>
                </c:pt>
                <c:pt idx="47">
                  <c:v>april 2008.</c:v>
                </c:pt>
                <c:pt idx="48">
                  <c:v>maj 2008.</c:v>
                </c:pt>
                <c:pt idx="49">
                  <c:v>jun 2008.</c:v>
                </c:pt>
                <c:pt idx="50">
                  <c:v>jul 2008.</c:v>
                </c:pt>
                <c:pt idx="51">
                  <c:v>avgust 2008.</c:v>
                </c:pt>
                <c:pt idx="52">
                  <c:v>septembar 2008.</c:v>
                </c:pt>
                <c:pt idx="53">
                  <c:v>oktobar 2008.</c:v>
                </c:pt>
                <c:pt idx="54">
                  <c:v>novembar 2008.</c:v>
                </c:pt>
                <c:pt idx="55">
                  <c:v>decembar 2008.</c:v>
                </c:pt>
                <c:pt idx="56">
                  <c:v>januar 2009.</c:v>
                </c:pt>
                <c:pt idx="57">
                  <c:v>februar 2009.</c:v>
                </c:pt>
                <c:pt idx="58">
                  <c:v>mart 2009.</c:v>
                </c:pt>
                <c:pt idx="59">
                  <c:v>april 2009.</c:v>
                </c:pt>
                <c:pt idx="60">
                  <c:v>maj 2009.</c:v>
                </c:pt>
                <c:pt idx="61">
                  <c:v>jun 2009.</c:v>
                </c:pt>
                <c:pt idx="62">
                  <c:v>jul 2009.</c:v>
                </c:pt>
                <c:pt idx="63">
                  <c:v>avgust 2009..</c:v>
                </c:pt>
                <c:pt idx="64">
                  <c:v>septembar 2009.</c:v>
                </c:pt>
                <c:pt idx="65">
                  <c:v>oktobar 2009.</c:v>
                </c:pt>
                <c:pt idx="66">
                  <c:v>novembar 2009.</c:v>
                </c:pt>
                <c:pt idx="67">
                  <c:v>decembar 2009.</c:v>
                </c:pt>
                <c:pt idx="68">
                  <c:v>januar 2010.</c:v>
                </c:pt>
                <c:pt idx="69">
                  <c:v>februar 2010.</c:v>
                </c:pt>
              </c:strCache>
            </c:strRef>
          </c:cat>
          <c:val>
            <c:numRef>
              <c:f>Proseci!$M$8:$M$77</c:f>
              <c:numCache>
                <c:formatCode>General</c:formatCode>
                <c:ptCount val="70"/>
                <c:pt idx="0">
                  <c:v>15.56</c:v>
                </c:pt>
                <c:pt idx="1">
                  <c:v>36.300000000000004</c:v>
                </c:pt>
                <c:pt idx="2">
                  <c:v>25.65000000000002</c:v>
                </c:pt>
                <c:pt idx="3">
                  <c:v>15.16</c:v>
                </c:pt>
                <c:pt idx="4">
                  <c:v>18.329999999999988</c:v>
                </c:pt>
                <c:pt idx="5">
                  <c:v>20.190000000000001</c:v>
                </c:pt>
                <c:pt idx="6">
                  <c:v>23.2</c:v>
                </c:pt>
                <c:pt idx="7">
                  <c:v>20.32</c:v>
                </c:pt>
                <c:pt idx="8">
                  <c:v>25.84</c:v>
                </c:pt>
                <c:pt idx="9">
                  <c:v>33.68</c:v>
                </c:pt>
                <c:pt idx="10">
                  <c:v>29.84</c:v>
                </c:pt>
                <c:pt idx="11">
                  <c:v>25.7</c:v>
                </c:pt>
                <c:pt idx="12">
                  <c:v>22.1</c:v>
                </c:pt>
                <c:pt idx="13">
                  <c:v>21.57</c:v>
                </c:pt>
                <c:pt idx="14">
                  <c:v>19.32</c:v>
                </c:pt>
                <c:pt idx="15">
                  <c:v>24.13000000000002</c:v>
                </c:pt>
                <c:pt idx="16">
                  <c:v>30.63000000000002</c:v>
                </c:pt>
                <c:pt idx="17">
                  <c:v>30.52</c:v>
                </c:pt>
                <c:pt idx="18">
                  <c:v>45.33</c:v>
                </c:pt>
                <c:pt idx="19">
                  <c:v>32.39</c:v>
                </c:pt>
                <c:pt idx="20">
                  <c:v>36.870000000000005</c:v>
                </c:pt>
                <c:pt idx="21">
                  <c:v>35.39</c:v>
                </c:pt>
                <c:pt idx="22">
                  <c:v>42.77</c:v>
                </c:pt>
                <c:pt idx="23">
                  <c:v>30.7</c:v>
                </c:pt>
                <c:pt idx="24">
                  <c:v>28</c:v>
                </c:pt>
                <c:pt idx="25">
                  <c:v>27.93</c:v>
                </c:pt>
                <c:pt idx="26">
                  <c:v>28.29</c:v>
                </c:pt>
                <c:pt idx="27">
                  <c:v>34.32</c:v>
                </c:pt>
                <c:pt idx="28">
                  <c:v>31.63000000000002</c:v>
                </c:pt>
                <c:pt idx="29">
                  <c:v>31.77</c:v>
                </c:pt>
                <c:pt idx="30">
                  <c:v>33.43</c:v>
                </c:pt>
                <c:pt idx="31">
                  <c:v>27.19</c:v>
                </c:pt>
                <c:pt idx="32">
                  <c:v>35.81</c:v>
                </c:pt>
                <c:pt idx="33">
                  <c:v>41.39</c:v>
                </c:pt>
                <c:pt idx="34">
                  <c:v>39.35</c:v>
                </c:pt>
                <c:pt idx="35">
                  <c:v>30.53</c:v>
                </c:pt>
                <c:pt idx="36">
                  <c:v>29.9</c:v>
                </c:pt>
                <c:pt idx="37">
                  <c:v>29</c:v>
                </c:pt>
                <c:pt idx="38">
                  <c:v>33.370000000000005</c:v>
                </c:pt>
                <c:pt idx="39">
                  <c:v>34.67</c:v>
                </c:pt>
                <c:pt idx="40">
                  <c:v>30.4</c:v>
                </c:pt>
                <c:pt idx="41">
                  <c:v>30.43</c:v>
                </c:pt>
                <c:pt idx="42">
                  <c:v>26.75</c:v>
                </c:pt>
                <c:pt idx="43">
                  <c:v>20.39</c:v>
                </c:pt>
                <c:pt idx="44">
                  <c:v>25.36</c:v>
                </c:pt>
                <c:pt idx="45">
                  <c:v>31.259999999999987</c:v>
                </c:pt>
                <c:pt idx="46">
                  <c:v>24.89</c:v>
                </c:pt>
                <c:pt idx="47">
                  <c:v>22.79</c:v>
                </c:pt>
                <c:pt idx="48">
                  <c:v>19.260000000000002</c:v>
                </c:pt>
                <c:pt idx="49">
                  <c:v>16.5</c:v>
                </c:pt>
                <c:pt idx="50">
                  <c:v>17.110000000000021</c:v>
                </c:pt>
                <c:pt idx="51">
                  <c:v>19.260000000000002</c:v>
                </c:pt>
                <c:pt idx="52">
                  <c:v>24</c:v>
                </c:pt>
                <c:pt idx="53">
                  <c:v>22.12</c:v>
                </c:pt>
                <c:pt idx="54">
                  <c:v>41.52</c:v>
                </c:pt>
                <c:pt idx="55">
                  <c:v>32.6</c:v>
                </c:pt>
                <c:pt idx="56">
                  <c:v>39.56</c:v>
                </c:pt>
                <c:pt idx="57">
                  <c:v>39.46</c:v>
                </c:pt>
                <c:pt idx="58">
                  <c:v>35.620000000000012</c:v>
                </c:pt>
                <c:pt idx="59">
                  <c:v>31.16</c:v>
                </c:pt>
                <c:pt idx="60">
                  <c:v>27.6</c:v>
                </c:pt>
                <c:pt idx="61">
                  <c:v>32.08</c:v>
                </c:pt>
                <c:pt idx="62">
                  <c:v>31.72</c:v>
                </c:pt>
                <c:pt idx="63">
                  <c:v>27.6</c:v>
                </c:pt>
                <c:pt idx="64">
                  <c:v>29.08</c:v>
                </c:pt>
                <c:pt idx="65">
                  <c:v>33.130000000000003</c:v>
                </c:pt>
                <c:pt idx="66">
                  <c:v>29.67</c:v>
                </c:pt>
                <c:pt idx="67">
                  <c:v>23.29</c:v>
                </c:pt>
                <c:pt idx="68">
                  <c:v>25.959999999999987</c:v>
                </c:pt>
                <c:pt idx="69">
                  <c:v>31.31000000000002</c:v>
                </c:pt>
              </c:numCache>
            </c:numRef>
          </c:val>
        </c:ser>
        <c:axId val="60917248"/>
        <c:axId val="62784256"/>
      </c:barChart>
      <c:catAx>
        <c:axId val="60917248"/>
        <c:scaling>
          <c:orientation val="minMax"/>
        </c:scaling>
        <c:axPos val="b"/>
        <c:tickLblPos val="nextTo"/>
        <c:txPr>
          <a:bodyPr rot="-2280000"/>
          <a:lstStyle/>
          <a:p>
            <a:pPr>
              <a:defRPr/>
            </a:pPr>
            <a:endParaRPr lang="sr-Latn-CS"/>
          </a:p>
        </c:txPr>
        <c:crossAx val="62784256"/>
        <c:crosses val="autoZero"/>
        <c:auto val="1"/>
        <c:lblAlgn val="ctr"/>
        <c:lblOffset val="100"/>
      </c:catAx>
      <c:valAx>
        <c:axId val="62784256"/>
        <c:scaling>
          <c:orientation val="minMax"/>
        </c:scaling>
        <c:axPos val="l"/>
        <c:majorGridlines/>
        <c:numFmt formatCode="General" sourceLinked="1"/>
        <c:tickLblPos val="nextTo"/>
        <c:crossAx val="60917248"/>
        <c:crosses val="autoZero"/>
        <c:crossBetween val="between"/>
      </c:valAx>
      <c:spPr>
        <a:noFill/>
        <a:ln w="25400">
          <a:noFill/>
        </a:ln>
        <a:effectLst>
          <a:outerShdw blurRad="177800" dist="50800" dir="13320000" sx="75000" sy="75000" algn="ctr" rotWithShape="0">
            <a:srgbClr val="000000"/>
          </a:outerShdw>
        </a:effectLst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style val="26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9847996535045724E-2"/>
          <c:y val="0.18611068338979322"/>
          <c:w val="0.84213377951757462"/>
          <c:h val="0.81388931661021058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1154713460176319"/>
                  <c:y val="6.3542862342170825E-2"/>
                </c:manualLayout>
              </c:layout>
              <c:tx>
                <c:rich>
                  <a:bodyPr/>
                  <a:lstStyle/>
                  <a:p>
                    <a:pPr>
                      <a:defRPr lang="en-US" sz="1500"/>
                    </a:pPr>
                    <a:r>
                      <a:rPr lang="pl-PL" sz="1500" b="0" dirty="0"/>
                      <a:t>preduzeća sa manje od 10 zaposlenih
39%</a:t>
                    </a:r>
                  </a:p>
                </c:rich>
              </c:tx>
              <c:spPr/>
              <c:showCatName val="1"/>
              <c:showPercent val="1"/>
            </c:dLbl>
            <c:dLbl>
              <c:idx val="1"/>
              <c:layout>
                <c:manualLayout>
                  <c:x val="0.18196074588742706"/>
                  <c:y val="-0.25992184656625328"/>
                </c:manualLayout>
              </c:layout>
              <c:tx>
                <c:rich>
                  <a:bodyPr/>
                  <a:lstStyle/>
                  <a:p>
                    <a:r>
                      <a:rPr lang="pl-PL" sz="1500" baseline="0"/>
                      <a:t>preduzeća od 10 od 50 zaposlenih
</a:t>
                    </a:r>
                    <a:r>
                      <a:rPr lang="pl-PL" sz="1500" baseline="0" smtClean="0"/>
                      <a:t>34%</a:t>
                    </a:r>
                    <a:endParaRPr lang="pl-PL" sz="1500" baseline="0"/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0.19064354093494937"/>
                  <c:y val="5.7849113916962958E-2"/>
                </c:manualLayout>
              </c:layout>
              <c:tx>
                <c:rich>
                  <a:bodyPr/>
                  <a:lstStyle/>
                  <a:p>
                    <a:r>
                      <a:rPr lang="pl-PL" sz="1500" baseline="0" dirty="0" smtClean="0"/>
                      <a:t>preduzetnici,</a:t>
                    </a:r>
                  </a:p>
                  <a:p>
                    <a:r>
                      <a:rPr lang="pl-PL" sz="1500" baseline="0" dirty="0" smtClean="0"/>
                      <a:t>samozaposleni </a:t>
                    </a:r>
                    <a:r>
                      <a:rPr lang="pl-PL" sz="1500" baseline="0" dirty="0"/>
                      <a:t>i ostali
</a:t>
                    </a:r>
                    <a:r>
                      <a:rPr lang="pl-PL" sz="1500" baseline="0" dirty="0" smtClean="0"/>
                      <a:t>19%</a:t>
                    </a:r>
                    <a:endParaRPr lang="pl-PL" sz="1500" baseline="0" dirty="0"/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.20434796724479429"/>
                  <c:y val="-3.0269473179540311E-2"/>
                </c:manualLayout>
              </c:layout>
              <c:tx>
                <c:rich>
                  <a:bodyPr/>
                  <a:lstStyle/>
                  <a:p>
                    <a:r>
                      <a:rPr lang="pl-PL" sz="1500" baseline="0"/>
                      <a:t>preduzeća sa više od 50 zaposlenih
</a:t>
                    </a:r>
                    <a:r>
                      <a:rPr lang="pl-PL" sz="1500" baseline="0" smtClean="0"/>
                      <a:t>8%</a:t>
                    </a:r>
                    <a:endParaRPr lang="pl-PL" sz="1500" baseline="0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n-US"/>
                </a:pPr>
                <a:endParaRPr lang="sr-Latn-CS"/>
              </a:p>
            </c:txPr>
            <c:showCatName val="1"/>
            <c:showPercent val="1"/>
            <c:showLeaderLines val="1"/>
          </c:dLbls>
          <c:cat>
            <c:strRef>
              <c:f>Sheet1!$B$13:$B$16</c:f>
              <c:strCache>
                <c:ptCount val="4"/>
                <c:pt idx="0">
                  <c:v>preduzeća sa manje od 10 zaposlenih</c:v>
                </c:pt>
                <c:pt idx="1">
                  <c:v>preduzeća od 10 od 50 zaposlenih</c:v>
                </c:pt>
                <c:pt idx="2">
                  <c:v>preduzetnici, samozaposleni i ostali</c:v>
                </c:pt>
                <c:pt idx="3">
                  <c:v>preduzeća sa više od 50 zaposlenih</c:v>
                </c:pt>
              </c:strCache>
            </c:strRef>
          </c:cat>
          <c:val>
            <c:numRef>
              <c:f>Sheet1!$C$13:$C$16</c:f>
              <c:numCache>
                <c:formatCode>General</c:formatCode>
                <c:ptCount val="4"/>
                <c:pt idx="0">
                  <c:v>39</c:v>
                </c:pt>
                <c:pt idx="1">
                  <c:v>32</c:v>
                </c:pt>
                <c:pt idx="2">
                  <c:v>20</c:v>
                </c:pt>
                <c:pt idx="3">
                  <c:v>9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sr-Latn-C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chart>
    <c:autoTitleDeleted val="1"/>
    <c:plotArea>
      <c:layout>
        <c:manualLayout>
          <c:layoutTarget val="inner"/>
          <c:xMode val="edge"/>
          <c:yMode val="edge"/>
          <c:x val="0.25949182348982641"/>
          <c:y val="0.2856824146981628"/>
          <c:w val="0.45920688214232758"/>
          <c:h val="0.64576151939341531"/>
        </c:manualLayout>
      </c:layout>
      <c:doughnutChart>
        <c:varyColors val="1"/>
        <c:dLbls>
          <c:showPercent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3.180004541641604E-2"/>
          <c:y val="2.7662219305920256E-2"/>
          <c:w val="0.93783861411496572"/>
          <c:h val="0.28272674249052204"/>
        </c:manualLayout>
      </c:layout>
      <c:txPr>
        <a:bodyPr/>
        <a:lstStyle/>
        <a:p>
          <a:pPr>
            <a:defRPr lang="en-US" sz="1450" baseline="0"/>
          </a:pPr>
          <a:endParaRPr lang="sr-Latn-C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style val="26"/>
  <c:chart>
    <c:autoTitleDeleted val="1"/>
    <c:plotArea>
      <c:layout>
        <c:manualLayout>
          <c:layoutTarget val="inner"/>
          <c:xMode val="edge"/>
          <c:yMode val="edge"/>
          <c:x val="0.10731020673412703"/>
          <c:y val="6.6515567771141162E-2"/>
          <c:w val="0.37056305027913305"/>
          <c:h val="0.8909726524794408"/>
        </c:manualLayout>
      </c:layout>
      <c:doughnutChart>
        <c:varyColors val="1"/>
        <c:ser>
          <c:idx val="0"/>
          <c:order val="0"/>
          <c:explosion val="13"/>
          <c:dPt>
            <c:idx val="0"/>
            <c:explosion val="6"/>
          </c:dPt>
          <c:dLbls>
            <c:dLbl>
              <c:idx val="0"/>
              <c:layout>
                <c:manualLayout>
                  <c:x val="-1.8878923911247257E-2"/>
                  <c:y val="1.9323536249736917E-2"/>
                </c:manualLayout>
              </c:layout>
              <c:showPercent val="1"/>
            </c:dLbl>
            <c:txPr>
              <a:bodyPr/>
              <a:lstStyle/>
              <a:p>
                <a:pPr>
                  <a:defRPr lang="en-US" sz="1600" baseline="0"/>
                </a:pPr>
                <a:endParaRPr lang="sr-Latn-CS"/>
              </a:p>
            </c:txPr>
            <c:showPercent val="1"/>
          </c:dLbls>
          <c:cat>
            <c:strRef>
              <c:f>Sheet1!$A$7:$A$9</c:f>
              <c:strCache>
                <c:ptCount val="3"/>
                <c:pt idx="0">
                  <c:v>Preduzeća iz Srbije </c:v>
                </c:pt>
                <c:pt idx="1">
                  <c:v>Preduzeća iz okruženja</c:v>
                </c:pt>
                <c:pt idx="2">
                  <c:v>Preduzeća sa prostora EU</c:v>
                </c:pt>
              </c:strCache>
            </c:strRef>
          </c:cat>
          <c:val>
            <c:numRef>
              <c:f>Sheet1!$B$7:$B$9</c:f>
              <c:numCache>
                <c:formatCode>0%</c:formatCode>
                <c:ptCount val="3"/>
                <c:pt idx="0">
                  <c:v>0.81</c:v>
                </c:pt>
                <c:pt idx="1">
                  <c:v>0.1</c:v>
                </c:pt>
                <c:pt idx="2">
                  <c:v>9.0000000000000024E-2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48606923709079258"/>
          <c:y val="0.23860337391985967"/>
          <c:w val="0.50449130095358385"/>
          <c:h val="0.48018500688343935"/>
        </c:manualLayout>
      </c:layout>
      <c:txPr>
        <a:bodyPr/>
        <a:lstStyle/>
        <a:p>
          <a:pPr>
            <a:defRPr lang="en-US" sz="1800" baseline="0"/>
          </a:pPr>
          <a:endParaRPr lang="sr-Latn-C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style val="27"/>
  <c:chart>
    <c:title>
      <c:tx>
        <c:rich>
          <a:bodyPr/>
          <a:lstStyle/>
          <a:p>
            <a:pPr>
              <a:defRPr/>
            </a:pPr>
            <a:r>
              <a:rPr lang="sr-Latn-CS" dirty="0"/>
              <a:t>Edukativne aktivnosti u 2009. godini</a:t>
            </a:r>
          </a:p>
        </c:rich>
      </c:tx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Mentorske grupe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Organizator</c:v>
                </c:pt>
                <c:pt idx="1">
                  <c:v>Suorganizator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Predavanja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Organizator</c:v>
                </c:pt>
                <c:pt idx="1">
                  <c:v>Suorganizator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</c:ser>
        <c:gapWidth val="55"/>
        <c:gapDepth val="55"/>
        <c:shape val="cylinder"/>
        <c:axId val="112668672"/>
        <c:axId val="112670208"/>
        <c:axId val="0"/>
      </c:bar3DChart>
      <c:catAx>
        <c:axId val="112668672"/>
        <c:scaling>
          <c:orientation val="minMax"/>
        </c:scaling>
        <c:axPos val="b"/>
        <c:majorTickMark val="none"/>
        <c:tickLblPos val="nextTo"/>
        <c:crossAx val="112670208"/>
        <c:crosses val="autoZero"/>
        <c:auto val="1"/>
        <c:lblAlgn val="ctr"/>
        <c:lblOffset val="100"/>
      </c:catAx>
      <c:valAx>
        <c:axId val="112670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11266867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sr-Latn-C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CS"/>
  <c:chart>
    <c:autoTitleDeleted val="1"/>
    <c:view3D>
      <c:rotX val="50"/>
      <c:perspective val="20"/>
    </c:view3D>
    <c:plotArea>
      <c:layout>
        <c:manualLayout>
          <c:layoutTarget val="inner"/>
          <c:xMode val="edge"/>
          <c:yMode val="edge"/>
          <c:x val="1.9808025915760662E-2"/>
          <c:y val="9.2951192194232604E-2"/>
          <c:w val="0.74435445131968425"/>
          <c:h val="0.8867339499025995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2225"/>
            <a:effectLst>
              <a:outerShdw blurRad="88900" dist="508000" dir="5400000" sx="163000" sy="163000" algn="ctr" rotWithShape="0">
                <a:srgbClr val="000000">
                  <a:alpha val="52000"/>
                </a:srgbClr>
              </a:outerShdw>
            </a:effectLst>
          </c:spPr>
          <c:explosion val="19"/>
          <c:dLbls>
            <c:dLbl>
              <c:idx val="0"/>
              <c:layout>
                <c:manualLayout>
                  <c:x val="-0.10549469959841969"/>
                  <c:y val="-0.10284212860040856"/>
                </c:manualLayout>
              </c:layout>
              <c:tx>
                <c:rich>
                  <a:bodyPr/>
                  <a:lstStyle/>
                  <a:p>
                    <a:r>
                      <a:rPr lang="sr-Latn-CS" sz="2600" baseline="0" dirty="0" smtClean="0">
                        <a:solidFill>
                          <a:srgbClr val="D1DDF3"/>
                        </a:solidFill>
                      </a:rPr>
                      <a:t>191</a:t>
                    </a:r>
                  </a:p>
                </c:rich>
              </c:tx>
              <c:showPercent val="1"/>
            </c:dLbl>
            <c:dLbl>
              <c:idx val="1"/>
              <c:layout>
                <c:manualLayout>
                  <c:x val="7.8315202620898181E-2"/>
                  <c:y val="-9.3065723204142567E-2"/>
                </c:manualLayout>
              </c:layout>
              <c:tx>
                <c:rich>
                  <a:bodyPr/>
                  <a:lstStyle/>
                  <a:p>
                    <a:r>
                      <a:rPr lang="sr-Latn-CS" sz="2600" baseline="0" dirty="0" smtClean="0">
                        <a:solidFill>
                          <a:srgbClr val="D1DDF3"/>
                        </a:solidFill>
                      </a:rPr>
                      <a:t>99</a:t>
                    </a:r>
                    <a:endParaRPr lang="en-US" sz="2600" baseline="0" dirty="0">
                      <a:solidFill>
                        <a:srgbClr val="D1DDF3"/>
                      </a:solidFill>
                    </a:endParaRPr>
                  </a:p>
                </c:rich>
              </c:tx>
              <c:showPercent val="1"/>
            </c:dLbl>
            <c:dLbl>
              <c:idx val="2"/>
              <c:layout>
                <c:manualLayout>
                  <c:x val="4.319933541733522E-2"/>
                  <c:y val="0.15979699218533985"/>
                </c:manualLayout>
              </c:layout>
              <c:tx>
                <c:rich>
                  <a:bodyPr/>
                  <a:lstStyle/>
                  <a:p>
                    <a:r>
                      <a:rPr lang="sr-Latn-CS" sz="2600" baseline="0" dirty="0" smtClean="0">
                        <a:solidFill>
                          <a:srgbClr val="D1DDF3"/>
                        </a:solidFill>
                      </a:rPr>
                      <a:t>45</a:t>
                    </a:r>
                    <a:endParaRPr lang="en-US" sz="2600" baseline="0" dirty="0">
                      <a:solidFill>
                        <a:srgbClr val="D1DDF3"/>
                      </a:solidFill>
                    </a:endParaRPr>
                  </a:p>
                </c:rich>
              </c:tx>
              <c:showPercent val="1"/>
            </c:dLbl>
            <c:txPr>
              <a:bodyPr rot="0"/>
              <a:lstStyle/>
              <a:p>
                <a:pPr>
                  <a:defRPr lang="en-US"/>
                </a:pPr>
                <a:endParaRPr lang="sr-Latn-CS"/>
              </a:p>
            </c:txPr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Pokriveno više od 50% troškova</c:v>
                </c:pt>
                <c:pt idx="1">
                  <c:v>Pokriveno od 33% do 50% troškova</c:v>
                </c:pt>
                <c:pt idx="2">
                  <c:v>Pokriveno manje do 33% troskova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191</c:v>
                </c:pt>
                <c:pt idx="1">
                  <c:v>99</c:v>
                </c:pt>
                <c:pt idx="2">
                  <c:v>45</c:v>
                </c:pt>
              </c:numCache>
            </c:numRef>
          </c:val>
          <c:bubble3D val="1"/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56336219014379141"/>
          <c:y val="0.19826085621207559"/>
          <c:w val="0.42853250602331655"/>
          <c:h val="0.60347796765682671"/>
        </c:manualLayout>
      </c:layout>
      <c:txPr>
        <a:bodyPr/>
        <a:lstStyle/>
        <a:p>
          <a:pPr>
            <a:defRPr lang="en-US" sz="2000" baseline="0"/>
          </a:pPr>
          <a:endParaRPr lang="sr-Latn-CS"/>
        </a:p>
      </c:txPr>
    </c:legend>
    <c:plotVisOnly val="1"/>
  </c:chart>
  <c:spPr>
    <a:ln>
      <a:noFill/>
    </a:ln>
    <a:scene3d>
      <a:camera prst="orthographicFront"/>
      <a:lightRig rig="threePt" dir="t"/>
    </a:scene3d>
    <a:sp3d prstMaterial="legacyWireframe"/>
  </c:spPr>
  <c:txPr>
    <a:bodyPr/>
    <a:lstStyle/>
    <a:p>
      <a:pPr>
        <a:defRPr sz="1800"/>
      </a:pPr>
      <a:endParaRPr lang="sr-Latn-C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16984-2415-4E93-B90A-4C32C8FE1F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53D1D8-BC91-476C-AEED-47FB414EEE75}">
      <dgm:prSet/>
      <dgm:spPr/>
      <dgm:t>
        <a:bodyPr/>
        <a:lstStyle/>
        <a:p>
          <a:pPr rtl="0"/>
          <a:r>
            <a:rPr lang="sr-Latn-CS" dirty="0" smtClean="0"/>
            <a:t>IS </a:t>
          </a:r>
          <a:r>
            <a:rPr lang="sr-Latn-CS" noProof="0" dirty="0" smtClean="0"/>
            <a:t>Zaposlenje</a:t>
          </a:r>
          <a:r>
            <a:rPr lang="sr-Latn-CS" dirty="0" smtClean="0"/>
            <a:t> O</a:t>
          </a:r>
          <a:r>
            <a:rPr lang="sr-Latn-CS" noProof="0" dirty="0" smtClean="0"/>
            <a:t>rg</a:t>
          </a:r>
          <a:endParaRPr lang="sr-Latn-CS" noProof="0" dirty="0"/>
        </a:p>
      </dgm:t>
    </dgm:pt>
    <dgm:pt modelId="{094FADD4-97CE-452E-A922-0FAF76F42199}" type="parTrans" cxnId="{DBCD109B-36C9-41EB-B57D-35A0C51828D1}">
      <dgm:prSet/>
      <dgm:spPr/>
      <dgm:t>
        <a:bodyPr/>
        <a:lstStyle/>
        <a:p>
          <a:endParaRPr lang="en-US"/>
        </a:p>
      </dgm:t>
    </dgm:pt>
    <dgm:pt modelId="{E6B8565E-61D1-43FE-8F86-833D08846800}" type="sibTrans" cxnId="{DBCD109B-36C9-41EB-B57D-35A0C51828D1}">
      <dgm:prSet/>
      <dgm:spPr/>
      <dgm:t>
        <a:bodyPr/>
        <a:lstStyle/>
        <a:p>
          <a:endParaRPr lang="en-US"/>
        </a:p>
      </dgm:t>
    </dgm:pt>
    <dgm:pt modelId="{03A7B57B-587F-4CDC-A6AE-B8284308BB80}" type="pres">
      <dgm:prSet presAssocID="{9B916984-2415-4E93-B90A-4C32C8FE1F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E689F3-1E06-483C-B03C-5F1E248C8D77}" type="pres">
      <dgm:prSet presAssocID="{DB53D1D8-BC91-476C-AEED-47FB414EEE75}" presName="parentText" presStyleLbl="node1" presStyleIdx="0" presStyleCnt="1" custLinFactNeighborX="7292" custLinFactNeighborY="-498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234BF4-DFC5-4FB5-BB81-D37CCA8FFE42}" type="presOf" srcId="{DB53D1D8-BC91-476C-AEED-47FB414EEE75}" destId="{5BE689F3-1E06-483C-B03C-5F1E248C8D77}" srcOrd="0" destOrd="0" presId="urn:microsoft.com/office/officeart/2005/8/layout/vList2"/>
    <dgm:cxn modelId="{9632B108-0D61-48A7-9562-21310EED0903}" type="presOf" srcId="{9B916984-2415-4E93-B90A-4C32C8FE1F49}" destId="{03A7B57B-587F-4CDC-A6AE-B8284308BB80}" srcOrd="0" destOrd="0" presId="urn:microsoft.com/office/officeart/2005/8/layout/vList2"/>
    <dgm:cxn modelId="{DBCD109B-36C9-41EB-B57D-35A0C51828D1}" srcId="{9B916984-2415-4E93-B90A-4C32C8FE1F49}" destId="{DB53D1D8-BC91-476C-AEED-47FB414EEE75}" srcOrd="0" destOrd="0" parTransId="{094FADD4-97CE-452E-A922-0FAF76F42199}" sibTransId="{E6B8565E-61D1-43FE-8F86-833D08846800}"/>
    <dgm:cxn modelId="{AA18327B-A289-42B2-8BEC-3D0C2746A598}" type="presParOf" srcId="{03A7B57B-587F-4CDC-A6AE-B8284308BB80}" destId="{5BE689F3-1E06-483C-B03C-5F1E248C8D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0C767B-2E9C-4E75-9DC9-C01CF9C8A9B5}" type="doc">
      <dgm:prSet loTypeId="urn:microsoft.com/office/officeart/2005/8/layout/cycle3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EB153C-D993-4B5C-B26B-C8AE91CE0244}">
      <dgm:prSet phldrT="[Text]" custT="1"/>
      <dgm:spPr/>
      <dgm:t>
        <a:bodyPr/>
        <a:lstStyle/>
        <a:p>
          <a:r>
            <a:rPr lang="sr-Latn-CS" sz="2800" dirty="0" smtClean="0"/>
            <a:t>Doslednost</a:t>
          </a:r>
          <a:endParaRPr lang="en-US" sz="2400" dirty="0"/>
        </a:p>
      </dgm:t>
    </dgm:pt>
    <dgm:pt modelId="{38968863-F06C-411D-B1EF-5889FFFDFD0B}" type="parTrans" cxnId="{A219CC33-D7FD-437B-A1CB-AF435588F1DD}">
      <dgm:prSet/>
      <dgm:spPr/>
      <dgm:t>
        <a:bodyPr/>
        <a:lstStyle/>
        <a:p>
          <a:endParaRPr lang="en-US"/>
        </a:p>
      </dgm:t>
    </dgm:pt>
    <dgm:pt modelId="{37EF58F9-EF42-4E78-B0F5-0C86AA65FC23}" type="sibTrans" cxnId="{A219CC33-D7FD-437B-A1CB-AF435588F1DD}">
      <dgm:prSet/>
      <dgm:spPr/>
      <dgm:t>
        <a:bodyPr/>
        <a:lstStyle/>
        <a:p>
          <a:endParaRPr lang="en-US" dirty="0"/>
        </a:p>
      </dgm:t>
    </dgm:pt>
    <dgm:pt modelId="{7805D8B7-2FB0-42DC-802A-DF99101A6AA7}">
      <dgm:prSet phldrT="[Text]"/>
      <dgm:spPr/>
      <dgm:t>
        <a:bodyPr/>
        <a:lstStyle/>
        <a:p>
          <a:r>
            <a:rPr lang="sr-Latn-CS" dirty="0" smtClean="0"/>
            <a:t>Direktna komunikacija</a:t>
          </a:r>
          <a:endParaRPr lang="en-US" dirty="0"/>
        </a:p>
      </dgm:t>
    </dgm:pt>
    <dgm:pt modelId="{79CCE8FC-5D49-43F5-8172-A33198A99443}" type="parTrans" cxnId="{F593A9CB-9489-4121-A3C5-72E61A3B1BF9}">
      <dgm:prSet/>
      <dgm:spPr/>
      <dgm:t>
        <a:bodyPr/>
        <a:lstStyle/>
        <a:p>
          <a:endParaRPr lang="en-US"/>
        </a:p>
      </dgm:t>
    </dgm:pt>
    <dgm:pt modelId="{40D663C4-E60D-42DB-AE89-03E48B74EF6C}" type="sibTrans" cxnId="{F593A9CB-9489-4121-A3C5-72E61A3B1BF9}">
      <dgm:prSet/>
      <dgm:spPr/>
      <dgm:t>
        <a:bodyPr/>
        <a:lstStyle/>
        <a:p>
          <a:endParaRPr lang="en-US"/>
        </a:p>
      </dgm:t>
    </dgm:pt>
    <dgm:pt modelId="{87BC6D1F-ABE6-45B7-AFC4-B769082925B5}">
      <dgm:prSet phldrT="[Text]"/>
      <dgm:spPr/>
      <dgm:t>
        <a:bodyPr/>
        <a:lstStyle/>
        <a:p>
          <a:r>
            <a:rPr lang="sr-Latn-CS" dirty="0" smtClean="0"/>
            <a:t>Visok stepen poverenja</a:t>
          </a:r>
          <a:endParaRPr lang="en-US" dirty="0"/>
        </a:p>
      </dgm:t>
    </dgm:pt>
    <dgm:pt modelId="{9E45A330-04A1-4954-A366-218ED998E9F4}" type="parTrans" cxnId="{BAA76845-D6B1-438B-9585-64C0A556EE24}">
      <dgm:prSet/>
      <dgm:spPr/>
      <dgm:t>
        <a:bodyPr/>
        <a:lstStyle/>
        <a:p>
          <a:endParaRPr lang="en-US"/>
        </a:p>
      </dgm:t>
    </dgm:pt>
    <dgm:pt modelId="{312FE04B-F9C3-4AF7-A66B-4E7380C114AD}" type="sibTrans" cxnId="{BAA76845-D6B1-438B-9585-64C0A556EE24}">
      <dgm:prSet/>
      <dgm:spPr/>
      <dgm:t>
        <a:bodyPr/>
        <a:lstStyle/>
        <a:p>
          <a:endParaRPr lang="en-US"/>
        </a:p>
      </dgm:t>
    </dgm:pt>
    <dgm:pt modelId="{966EE3E5-DCB2-4D95-B1EC-AD7096D55453}">
      <dgm:prSet phldrT="[Text]" custT="1"/>
      <dgm:spPr/>
      <dgm:t>
        <a:bodyPr lIns="0" rIns="0"/>
        <a:lstStyle/>
        <a:p>
          <a:r>
            <a:rPr lang="sr-Latn-CS" sz="1800" dirty="0" smtClean="0"/>
            <a:t> </a:t>
          </a:r>
          <a:r>
            <a:rPr lang="sr-Latn-CS" sz="2700" dirty="0" smtClean="0"/>
            <a:t>Automatizacija procesa</a:t>
          </a:r>
          <a:endParaRPr lang="en-US" sz="2700" dirty="0"/>
        </a:p>
      </dgm:t>
    </dgm:pt>
    <dgm:pt modelId="{00DEA20E-373D-4D2B-B753-29A6E675E4B3}" type="parTrans" cxnId="{9CDEB981-EDB2-4332-B244-1D45213E1530}">
      <dgm:prSet/>
      <dgm:spPr/>
      <dgm:t>
        <a:bodyPr/>
        <a:lstStyle/>
        <a:p>
          <a:endParaRPr lang="en-US"/>
        </a:p>
      </dgm:t>
    </dgm:pt>
    <dgm:pt modelId="{872152B4-1822-427F-B196-1B714B0A96F1}" type="sibTrans" cxnId="{9CDEB981-EDB2-4332-B244-1D45213E1530}">
      <dgm:prSet/>
      <dgm:spPr/>
      <dgm:t>
        <a:bodyPr/>
        <a:lstStyle/>
        <a:p>
          <a:endParaRPr lang="en-US"/>
        </a:p>
      </dgm:t>
    </dgm:pt>
    <dgm:pt modelId="{69D6590C-038A-4A44-9AB9-396DFD62032F}">
      <dgm:prSet phldrT="[Text]"/>
      <dgm:spPr/>
      <dgm:t>
        <a:bodyPr/>
        <a:lstStyle/>
        <a:p>
          <a:r>
            <a:rPr lang="sr-Latn-CS" dirty="0" smtClean="0"/>
            <a:t>Jednostavnost i komfor</a:t>
          </a:r>
          <a:endParaRPr lang="en-US" dirty="0"/>
        </a:p>
      </dgm:t>
    </dgm:pt>
    <dgm:pt modelId="{F95312B7-7FBC-4EA4-87C8-53AF0FC3DE12}" type="parTrans" cxnId="{A5AB9046-13C0-4E16-86C8-991594115502}">
      <dgm:prSet/>
      <dgm:spPr/>
      <dgm:t>
        <a:bodyPr/>
        <a:lstStyle/>
        <a:p>
          <a:endParaRPr lang="en-US"/>
        </a:p>
      </dgm:t>
    </dgm:pt>
    <dgm:pt modelId="{0D4BDA03-4056-4697-9144-37869AC5DDDD}" type="sibTrans" cxnId="{A5AB9046-13C0-4E16-86C8-991594115502}">
      <dgm:prSet/>
      <dgm:spPr/>
      <dgm:t>
        <a:bodyPr/>
        <a:lstStyle/>
        <a:p>
          <a:endParaRPr lang="en-US"/>
        </a:p>
      </dgm:t>
    </dgm:pt>
    <dgm:pt modelId="{E4EFBB97-279B-4D4A-8666-A82755374A0B}" type="pres">
      <dgm:prSet presAssocID="{B70C767B-2E9C-4E75-9DC9-C01CF9C8A9B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F7119F-5680-4C85-8C62-41BC38486D65}" type="pres">
      <dgm:prSet presAssocID="{B70C767B-2E9C-4E75-9DC9-C01CF9C8A9B5}" presName="cycle" presStyleCnt="0"/>
      <dgm:spPr/>
      <dgm:t>
        <a:bodyPr/>
        <a:lstStyle/>
        <a:p>
          <a:endParaRPr lang="en-US"/>
        </a:p>
      </dgm:t>
    </dgm:pt>
    <dgm:pt modelId="{C5FD6CFC-9ACD-42F2-A2E1-C70D6B3440A2}" type="pres">
      <dgm:prSet presAssocID="{37EB153C-D993-4B5C-B26B-C8AE91CE0244}" presName="nodeFirstNode" presStyleLbl="node1" presStyleIdx="0" presStyleCnt="5" custRadScaleRad="97518" custRadScaleInc="10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B23C1-2564-46EB-8BEA-5597B6A00C48}" type="pres">
      <dgm:prSet presAssocID="{37EF58F9-EF42-4E78-B0F5-0C86AA65FC23}" presName="sibTransFirstNode" presStyleLbl="bgShp" presStyleIdx="0" presStyleCnt="1" custLinFactNeighborX="969" custLinFactNeighborY="641"/>
      <dgm:spPr/>
      <dgm:t>
        <a:bodyPr/>
        <a:lstStyle/>
        <a:p>
          <a:endParaRPr lang="en-US"/>
        </a:p>
      </dgm:t>
    </dgm:pt>
    <dgm:pt modelId="{74BD44AB-28A3-4FEB-A15E-8863D8C45F38}" type="pres">
      <dgm:prSet presAssocID="{7805D8B7-2FB0-42DC-802A-DF99101A6AA7}" presName="nodeFollowingNodes" presStyleLbl="node1" presStyleIdx="1" presStyleCnt="5" custRadScaleRad="118493" custRadScaleInc="6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F26C2-C2E1-4CB3-887D-37A9F4D9AB96}" type="pres">
      <dgm:prSet presAssocID="{87BC6D1F-ABE6-45B7-AFC4-B769082925B5}" presName="nodeFollowingNodes" presStyleLbl="node1" presStyleIdx="2" presStyleCnt="5" custRadScaleRad="102013" custRadScaleInc="-35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5AAA99-643B-4D2E-B4BF-AEB32EBA94B1}" type="pres">
      <dgm:prSet presAssocID="{966EE3E5-DCB2-4D95-B1EC-AD7096D55453}" presName="nodeFollowingNodes" presStyleLbl="node1" presStyleIdx="3" presStyleCnt="5" custScaleX="99714" custRadScaleRad="90621" custRadScaleInc="87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A8560-ACA0-4E86-B9DB-48DA1524D6F7}" type="pres">
      <dgm:prSet presAssocID="{69D6590C-038A-4A44-9AB9-396DFD62032F}" presName="nodeFollowingNodes" presStyleLbl="node1" presStyleIdx="4" presStyleCnt="5" custRadScaleRad="90920" custRadScaleInc="-14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93A9CB-9489-4121-A3C5-72E61A3B1BF9}" srcId="{B70C767B-2E9C-4E75-9DC9-C01CF9C8A9B5}" destId="{7805D8B7-2FB0-42DC-802A-DF99101A6AA7}" srcOrd="1" destOrd="0" parTransId="{79CCE8FC-5D49-43F5-8172-A33198A99443}" sibTransId="{40D663C4-E60D-42DB-AE89-03E48B74EF6C}"/>
    <dgm:cxn modelId="{821000EC-A786-4B2A-9334-7719F44B94EE}" type="presOf" srcId="{87BC6D1F-ABE6-45B7-AFC4-B769082925B5}" destId="{7A9F26C2-C2E1-4CB3-887D-37A9F4D9AB96}" srcOrd="0" destOrd="0" presId="urn:microsoft.com/office/officeart/2005/8/layout/cycle3"/>
    <dgm:cxn modelId="{48252776-9548-47F7-B245-8F6C84A457F5}" type="presOf" srcId="{37EF58F9-EF42-4E78-B0F5-0C86AA65FC23}" destId="{CC2B23C1-2564-46EB-8BEA-5597B6A00C48}" srcOrd="0" destOrd="0" presId="urn:microsoft.com/office/officeart/2005/8/layout/cycle3"/>
    <dgm:cxn modelId="{BAA76845-D6B1-438B-9585-64C0A556EE24}" srcId="{B70C767B-2E9C-4E75-9DC9-C01CF9C8A9B5}" destId="{87BC6D1F-ABE6-45B7-AFC4-B769082925B5}" srcOrd="2" destOrd="0" parTransId="{9E45A330-04A1-4954-A366-218ED998E9F4}" sibTransId="{312FE04B-F9C3-4AF7-A66B-4E7380C114AD}"/>
    <dgm:cxn modelId="{05B5E4FB-D910-4E7D-9125-540016A6224D}" type="presOf" srcId="{7805D8B7-2FB0-42DC-802A-DF99101A6AA7}" destId="{74BD44AB-28A3-4FEB-A15E-8863D8C45F38}" srcOrd="0" destOrd="0" presId="urn:microsoft.com/office/officeart/2005/8/layout/cycle3"/>
    <dgm:cxn modelId="{A5AB9046-13C0-4E16-86C8-991594115502}" srcId="{B70C767B-2E9C-4E75-9DC9-C01CF9C8A9B5}" destId="{69D6590C-038A-4A44-9AB9-396DFD62032F}" srcOrd="4" destOrd="0" parTransId="{F95312B7-7FBC-4EA4-87C8-53AF0FC3DE12}" sibTransId="{0D4BDA03-4056-4697-9144-37869AC5DDDD}"/>
    <dgm:cxn modelId="{830B163C-A982-4987-9CCF-CE934683B2C9}" type="presOf" srcId="{69D6590C-038A-4A44-9AB9-396DFD62032F}" destId="{A7EA8560-ACA0-4E86-B9DB-48DA1524D6F7}" srcOrd="0" destOrd="0" presId="urn:microsoft.com/office/officeart/2005/8/layout/cycle3"/>
    <dgm:cxn modelId="{B96A7F7B-921A-44EB-B89F-D508CB99B6EE}" type="presOf" srcId="{B70C767B-2E9C-4E75-9DC9-C01CF9C8A9B5}" destId="{E4EFBB97-279B-4D4A-8666-A82755374A0B}" srcOrd="0" destOrd="0" presId="urn:microsoft.com/office/officeart/2005/8/layout/cycle3"/>
    <dgm:cxn modelId="{F0995BD2-ECFB-439F-92A5-18BFDCECC01D}" type="presOf" srcId="{966EE3E5-DCB2-4D95-B1EC-AD7096D55453}" destId="{485AAA99-643B-4D2E-B4BF-AEB32EBA94B1}" srcOrd="0" destOrd="0" presId="urn:microsoft.com/office/officeart/2005/8/layout/cycle3"/>
    <dgm:cxn modelId="{2A99CDF8-74EF-4B35-B5C4-3E1A020C7EC6}" type="presOf" srcId="{37EB153C-D993-4B5C-B26B-C8AE91CE0244}" destId="{C5FD6CFC-9ACD-42F2-A2E1-C70D6B3440A2}" srcOrd="0" destOrd="0" presId="urn:microsoft.com/office/officeart/2005/8/layout/cycle3"/>
    <dgm:cxn modelId="{9CDEB981-EDB2-4332-B244-1D45213E1530}" srcId="{B70C767B-2E9C-4E75-9DC9-C01CF9C8A9B5}" destId="{966EE3E5-DCB2-4D95-B1EC-AD7096D55453}" srcOrd="3" destOrd="0" parTransId="{00DEA20E-373D-4D2B-B753-29A6E675E4B3}" sibTransId="{872152B4-1822-427F-B196-1B714B0A96F1}"/>
    <dgm:cxn modelId="{A219CC33-D7FD-437B-A1CB-AF435588F1DD}" srcId="{B70C767B-2E9C-4E75-9DC9-C01CF9C8A9B5}" destId="{37EB153C-D993-4B5C-B26B-C8AE91CE0244}" srcOrd="0" destOrd="0" parTransId="{38968863-F06C-411D-B1EF-5889FFFDFD0B}" sibTransId="{37EF58F9-EF42-4E78-B0F5-0C86AA65FC23}"/>
    <dgm:cxn modelId="{F82946AF-EA74-4A5C-BA1D-FB642ABA52AC}" type="presParOf" srcId="{E4EFBB97-279B-4D4A-8666-A82755374A0B}" destId="{38F7119F-5680-4C85-8C62-41BC38486D65}" srcOrd="0" destOrd="0" presId="urn:microsoft.com/office/officeart/2005/8/layout/cycle3"/>
    <dgm:cxn modelId="{03AACECA-8F14-4305-A85D-2F35D8338E12}" type="presParOf" srcId="{38F7119F-5680-4C85-8C62-41BC38486D65}" destId="{C5FD6CFC-9ACD-42F2-A2E1-C70D6B3440A2}" srcOrd="0" destOrd="0" presId="urn:microsoft.com/office/officeart/2005/8/layout/cycle3"/>
    <dgm:cxn modelId="{83055816-6ABE-431B-B9C2-EC474BF40352}" type="presParOf" srcId="{38F7119F-5680-4C85-8C62-41BC38486D65}" destId="{CC2B23C1-2564-46EB-8BEA-5597B6A00C48}" srcOrd="1" destOrd="0" presId="urn:microsoft.com/office/officeart/2005/8/layout/cycle3"/>
    <dgm:cxn modelId="{9C49F3B8-CD88-4FC1-8ABE-B6F0147BC55C}" type="presParOf" srcId="{38F7119F-5680-4C85-8C62-41BC38486D65}" destId="{74BD44AB-28A3-4FEB-A15E-8863D8C45F38}" srcOrd="2" destOrd="0" presId="urn:microsoft.com/office/officeart/2005/8/layout/cycle3"/>
    <dgm:cxn modelId="{F61BDB97-0CBE-415D-B32A-92501EB80E33}" type="presParOf" srcId="{38F7119F-5680-4C85-8C62-41BC38486D65}" destId="{7A9F26C2-C2E1-4CB3-887D-37A9F4D9AB96}" srcOrd="3" destOrd="0" presId="urn:microsoft.com/office/officeart/2005/8/layout/cycle3"/>
    <dgm:cxn modelId="{64856B3D-7CEB-425A-B7FD-5AC7F8F9FE48}" type="presParOf" srcId="{38F7119F-5680-4C85-8C62-41BC38486D65}" destId="{485AAA99-643B-4D2E-B4BF-AEB32EBA94B1}" srcOrd="4" destOrd="0" presId="urn:microsoft.com/office/officeart/2005/8/layout/cycle3"/>
    <dgm:cxn modelId="{09FEE94C-76C0-4E00-8630-EA691F9B2CC6}" type="presParOf" srcId="{38F7119F-5680-4C85-8C62-41BC38486D65}" destId="{A7EA8560-ACA0-4E86-B9DB-48DA1524D6F7}" srcOrd="5" destOrd="0" presId="urn:microsoft.com/office/officeart/2005/8/layout/cycle3"/>
  </dgm:cxnLst>
  <dgm:bg>
    <a:effectLst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2B2738-38D3-424C-92EE-213362A3B9CA}" type="doc">
      <dgm:prSet loTypeId="urn:microsoft.com/office/officeart/2005/8/layout/pyramid4" loCatId="pyramid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F625A6-94D9-426B-984D-340477929779}">
      <dgm:prSet/>
      <dgm:spPr/>
      <dgm:t>
        <a:bodyPr/>
        <a:lstStyle/>
        <a:p>
          <a:pPr rtl="0"/>
          <a:r>
            <a:rPr lang="sr-Latn-CS" dirty="0" smtClean="0"/>
            <a:t>Selekcija kadrova</a:t>
          </a:r>
          <a:endParaRPr lang="sr-Latn-CS" dirty="0"/>
        </a:p>
      </dgm:t>
    </dgm:pt>
    <dgm:pt modelId="{ADCD9811-CDB9-4E5B-AC7F-84C2387DB80F}" type="parTrans" cxnId="{0371078F-DA26-48A6-A143-A8E5AD6D585B}">
      <dgm:prSet/>
      <dgm:spPr/>
      <dgm:t>
        <a:bodyPr/>
        <a:lstStyle/>
        <a:p>
          <a:endParaRPr lang="en-US"/>
        </a:p>
      </dgm:t>
    </dgm:pt>
    <dgm:pt modelId="{03E81626-7BE5-491F-8480-1D90700C6CA6}" type="sibTrans" cxnId="{0371078F-DA26-48A6-A143-A8E5AD6D585B}">
      <dgm:prSet/>
      <dgm:spPr/>
      <dgm:t>
        <a:bodyPr/>
        <a:lstStyle/>
        <a:p>
          <a:endParaRPr lang="en-US"/>
        </a:p>
      </dgm:t>
    </dgm:pt>
    <dgm:pt modelId="{402B80B0-FA33-404C-B428-46EB4B3556B4}">
      <dgm:prSet/>
      <dgm:spPr/>
      <dgm:t>
        <a:bodyPr/>
        <a:lstStyle/>
        <a:p>
          <a:pPr rtl="0"/>
          <a:r>
            <a:rPr lang="sr-Latn-CS" dirty="0" smtClean="0"/>
            <a:t>Organizacija seminara, obuka i treninga</a:t>
          </a:r>
          <a:endParaRPr lang="sr-Latn-CS" dirty="0"/>
        </a:p>
      </dgm:t>
    </dgm:pt>
    <dgm:pt modelId="{9807482E-977B-4AFA-9F8A-F540A4A2CF2A}" type="parTrans" cxnId="{07F93D53-0311-41B4-923A-8B5EA2264830}">
      <dgm:prSet/>
      <dgm:spPr/>
      <dgm:t>
        <a:bodyPr/>
        <a:lstStyle/>
        <a:p>
          <a:endParaRPr lang="en-US"/>
        </a:p>
      </dgm:t>
    </dgm:pt>
    <dgm:pt modelId="{48532340-ACD5-4108-BE46-F1CEC30C9D91}" type="sibTrans" cxnId="{07F93D53-0311-41B4-923A-8B5EA2264830}">
      <dgm:prSet/>
      <dgm:spPr/>
      <dgm:t>
        <a:bodyPr/>
        <a:lstStyle/>
        <a:p>
          <a:endParaRPr lang="en-US"/>
        </a:p>
      </dgm:t>
    </dgm:pt>
    <dgm:pt modelId="{100FD010-32F6-46A1-B8A6-C9D613885C5D}">
      <dgm:prSet/>
      <dgm:spPr/>
      <dgm:t>
        <a:bodyPr/>
        <a:lstStyle/>
        <a:p>
          <a:pPr rtl="0"/>
          <a:endParaRPr lang="sr-Latn-CS" dirty="0" smtClean="0"/>
        </a:p>
        <a:p>
          <a:pPr rtl="0"/>
          <a:r>
            <a:rPr lang="sr-Latn-CS" dirty="0" smtClean="0"/>
            <a:t>Konsalting u oblasti ljudskih resursa </a:t>
          </a:r>
          <a:endParaRPr lang="en-US" dirty="0"/>
        </a:p>
      </dgm:t>
    </dgm:pt>
    <dgm:pt modelId="{8D523DCE-BDBF-403F-B2E6-260E76D03CA0}" type="parTrans" cxnId="{D4B141F3-846E-4EE2-8ECF-F287F0963A74}">
      <dgm:prSet/>
      <dgm:spPr/>
      <dgm:t>
        <a:bodyPr/>
        <a:lstStyle/>
        <a:p>
          <a:endParaRPr lang="en-US"/>
        </a:p>
      </dgm:t>
    </dgm:pt>
    <dgm:pt modelId="{A2E5FDC7-5C9C-4CDD-B022-6472FF40C0BF}" type="sibTrans" cxnId="{D4B141F3-846E-4EE2-8ECF-F287F0963A74}">
      <dgm:prSet/>
      <dgm:spPr/>
      <dgm:t>
        <a:bodyPr/>
        <a:lstStyle/>
        <a:p>
          <a:endParaRPr lang="en-US"/>
        </a:p>
      </dgm:t>
    </dgm:pt>
    <dgm:pt modelId="{11126906-EE99-4D45-B96D-69E185A28C11}">
      <dgm:prSet/>
      <dgm:spPr/>
      <dgm:t>
        <a:bodyPr/>
        <a:lstStyle/>
        <a:p>
          <a:pPr rtl="0"/>
          <a:r>
            <a:rPr lang="sr-Latn-CS" dirty="0" smtClean="0"/>
            <a:t>Konsalting u oblasti internet marketinga i prodaje</a:t>
          </a:r>
          <a:endParaRPr lang="en-US" dirty="0"/>
        </a:p>
      </dgm:t>
    </dgm:pt>
    <dgm:pt modelId="{8E6AF003-FA00-4393-92AF-C78433020B17}" type="parTrans" cxnId="{16F2B0DD-51CC-4604-B248-B85374D6A57E}">
      <dgm:prSet/>
      <dgm:spPr/>
      <dgm:t>
        <a:bodyPr/>
        <a:lstStyle/>
        <a:p>
          <a:endParaRPr lang="en-US"/>
        </a:p>
      </dgm:t>
    </dgm:pt>
    <dgm:pt modelId="{384F1C87-9423-4584-92E9-3E83113D6176}" type="sibTrans" cxnId="{16F2B0DD-51CC-4604-B248-B85374D6A57E}">
      <dgm:prSet/>
      <dgm:spPr/>
      <dgm:t>
        <a:bodyPr/>
        <a:lstStyle/>
        <a:p>
          <a:endParaRPr lang="en-US"/>
        </a:p>
      </dgm:t>
    </dgm:pt>
    <dgm:pt modelId="{25E7FB2D-BA63-4C57-8177-DF136578848E}" type="pres">
      <dgm:prSet presAssocID="{E82B2738-38D3-424C-92EE-213362A3B9CA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03A442-03E7-481E-A84B-B43C21ABF4B1}" type="pres">
      <dgm:prSet presAssocID="{E82B2738-38D3-424C-92EE-213362A3B9CA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28E8C-90CD-48CA-8A27-E23723AA01E2}" type="pres">
      <dgm:prSet presAssocID="{E82B2738-38D3-424C-92EE-213362A3B9CA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85519B-0BB4-4418-B150-6C994C1C54FC}" type="pres">
      <dgm:prSet presAssocID="{E82B2738-38D3-424C-92EE-213362A3B9CA}" presName="triangle3" presStyleLbl="node1" presStyleIdx="2" presStyleCnt="4" custLinFactNeighborX="-509" custLinFactNeighborY="-2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581CF4-EE00-449D-B8C7-910F98AE4BEF}" type="pres">
      <dgm:prSet presAssocID="{E82B2738-38D3-424C-92EE-213362A3B9CA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F2B0DD-51CC-4604-B248-B85374D6A57E}" srcId="{E82B2738-38D3-424C-92EE-213362A3B9CA}" destId="{11126906-EE99-4D45-B96D-69E185A28C11}" srcOrd="3" destOrd="0" parTransId="{8E6AF003-FA00-4393-92AF-C78433020B17}" sibTransId="{384F1C87-9423-4584-92E9-3E83113D6176}"/>
    <dgm:cxn modelId="{860FEF86-67EF-4CF6-B716-7E3040296BA6}" type="presOf" srcId="{B7F625A6-94D9-426B-984D-340477929779}" destId="{2C03A442-03E7-481E-A84B-B43C21ABF4B1}" srcOrd="0" destOrd="0" presId="urn:microsoft.com/office/officeart/2005/8/layout/pyramid4"/>
    <dgm:cxn modelId="{D4B141F3-846E-4EE2-8ECF-F287F0963A74}" srcId="{E82B2738-38D3-424C-92EE-213362A3B9CA}" destId="{100FD010-32F6-46A1-B8A6-C9D613885C5D}" srcOrd="2" destOrd="0" parTransId="{8D523DCE-BDBF-403F-B2E6-260E76D03CA0}" sibTransId="{A2E5FDC7-5C9C-4CDD-B022-6472FF40C0BF}"/>
    <dgm:cxn modelId="{07F93D53-0311-41B4-923A-8B5EA2264830}" srcId="{E82B2738-38D3-424C-92EE-213362A3B9CA}" destId="{402B80B0-FA33-404C-B428-46EB4B3556B4}" srcOrd="1" destOrd="0" parTransId="{9807482E-977B-4AFA-9F8A-F540A4A2CF2A}" sibTransId="{48532340-ACD5-4108-BE46-F1CEC30C9D91}"/>
    <dgm:cxn modelId="{7DF9F533-7B8C-4A43-8F4E-6EFE2C764F9A}" type="presOf" srcId="{E82B2738-38D3-424C-92EE-213362A3B9CA}" destId="{25E7FB2D-BA63-4C57-8177-DF136578848E}" srcOrd="0" destOrd="0" presId="urn:microsoft.com/office/officeart/2005/8/layout/pyramid4"/>
    <dgm:cxn modelId="{3A843402-5714-40D4-8F0F-06A9818A6B71}" type="presOf" srcId="{402B80B0-FA33-404C-B428-46EB4B3556B4}" destId="{DD628E8C-90CD-48CA-8A27-E23723AA01E2}" srcOrd="0" destOrd="0" presId="urn:microsoft.com/office/officeart/2005/8/layout/pyramid4"/>
    <dgm:cxn modelId="{8926490E-458A-4F32-B311-35D6B868A0BD}" type="presOf" srcId="{100FD010-32F6-46A1-B8A6-C9D613885C5D}" destId="{7385519B-0BB4-4418-B150-6C994C1C54FC}" srcOrd="0" destOrd="0" presId="urn:microsoft.com/office/officeart/2005/8/layout/pyramid4"/>
    <dgm:cxn modelId="{0371078F-DA26-48A6-A143-A8E5AD6D585B}" srcId="{E82B2738-38D3-424C-92EE-213362A3B9CA}" destId="{B7F625A6-94D9-426B-984D-340477929779}" srcOrd="0" destOrd="0" parTransId="{ADCD9811-CDB9-4E5B-AC7F-84C2387DB80F}" sibTransId="{03E81626-7BE5-491F-8480-1D90700C6CA6}"/>
    <dgm:cxn modelId="{A66544F4-0DA7-4D6A-A0FF-BAADC5476D91}" type="presOf" srcId="{11126906-EE99-4D45-B96D-69E185A28C11}" destId="{D3581CF4-EE00-449D-B8C7-910F98AE4BEF}" srcOrd="0" destOrd="0" presId="urn:microsoft.com/office/officeart/2005/8/layout/pyramid4"/>
    <dgm:cxn modelId="{3A30C3F0-50E3-4695-BE95-04306173DD2E}" type="presParOf" srcId="{25E7FB2D-BA63-4C57-8177-DF136578848E}" destId="{2C03A442-03E7-481E-A84B-B43C21ABF4B1}" srcOrd="0" destOrd="0" presId="urn:microsoft.com/office/officeart/2005/8/layout/pyramid4"/>
    <dgm:cxn modelId="{95FA6859-FDBD-45C8-BB29-B2BD9EAD20A7}" type="presParOf" srcId="{25E7FB2D-BA63-4C57-8177-DF136578848E}" destId="{DD628E8C-90CD-48CA-8A27-E23723AA01E2}" srcOrd="1" destOrd="0" presId="urn:microsoft.com/office/officeart/2005/8/layout/pyramid4"/>
    <dgm:cxn modelId="{CC2D570A-49DA-42A0-9EFE-A518634B2267}" type="presParOf" srcId="{25E7FB2D-BA63-4C57-8177-DF136578848E}" destId="{7385519B-0BB4-4418-B150-6C994C1C54FC}" srcOrd="2" destOrd="0" presId="urn:microsoft.com/office/officeart/2005/8/layout/pyramid4"/>
    <dgm:cxn modelId="{3EB1EEE5-7A72-401B-BAA0-D1084E4827B4}" type="presParOf" srcId="{25E7FB2D-BA63-4C57-8177-DF136578848E}" destId="{D3581CF4-EE00-449D-B8C7-910F98AE4BE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E689F3-1E06-483C-B03C-5F1E248C8D77}">
      <dsp:nvSpPr>
        <dsp:cNvPr id="0" name=""/>
        <dsp:cNvSpPr/>
      </dsp:nvSpPr>
      <dsp:spPr>
        <a:xfrm>
          <a:off x="0" y="0"/>
          <a:ext cx="6858047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6500" kern="1200" dirty="0" smtClean="0"/>
            <a:t>IS </a:t>
          </a:r>
          <a:r>
            <a:rPr lang="sr-Latn-CS" sz="6500" kern="1200" noProof="0" dirty="0" smtClean="0"/>
            <a:t>Zaposlenje</a:t>
          </a:r>
          <a:r>
            <a:rPr lang="sr-Latn-CS" sz="6500" kern="1200" dirty="0" smtClean="0"/>
            <a:t> O</a:t>
          </a:r>
          <a:r>
            <a:rPr lang="sr-Latn-CS" sz="6500" kern="1200" noProof="0" dirty="0" smtClean="0"/>
            <a:t>rg</a:t>
          </a:r>
          <a:endParaRPr lang="sr-Latn-CS" sz="6500" kern="1200" noProof="0" dirty="0"/>
        </a:p>
      </dsp:txBody>
      <dsp:txXfrm>
        <a:off x="0" y="0"/>
        <a:ext cx="6858047" cy="15590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B23C1-2564-46EB-8BEA-5597B6A00C48}">
      <dsp:nvSpPr>
        <dsp:cNvPr id="0" name=""/>
        <dsp:cNvSpPr/>
      </dsp:nvSpPr>
      <dsp:spPr>
        <a:xfrm>
          <a:off x="1884528" y="70792"/>
          <a:ext cx="5178957" cy="5178957"/>
        </a:xfrm>
        <a:prstGeom prst="circularArrow">
          <a:avLst>
            <a:gd name="adj1" fmla="val 5544"/>
            <a:gd name="adj2" fmla="val 330680"/>
            <a:gd name="adj3" fmla="val 13768985"/>
            <a:gd name="adj4" fmla="val 17390189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FD6CFC-9ACD-42F2-A2E1-C70D6B3440A2}">
      <dsp:nvSpPr>
        <dsp:cNvPr id="0" name=""/>
        <dsp:cNvSpPr/>
      </dsp:nvSpPr>
      <dsp:spPr>
        <a:xfrm>
          <a:off x="3207638" y="70541"/>
          <a:ext cx="2432370" cy="12161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dirty="0" smtClean="0"/>
            <a:t>Doslednost</a:t>
          </a:r>
          <a:endParaRPr lang="en-US" sz="2400" kern="1200" dirty="0"/>
        </a:p>
      </dsp:txBody>
      <dsp:txXfrm>
        <a:off x="3207638" y="70541"/>
        <a:ext cx="2432370" cy="1216185"/>
      </dsp:txXfrm>
    </dsp:sp>
    <dsp:sp modelId="{74BD44AB-28A3-4FEB-A15E-8863D8C45F38}">
      <dsp:nvSpPr>
        <dsp:cNvPr id="0" name=""/>
        <dsp:cNvSpPr/>
      </dsp:nvSpPr>
      <dsp:spPr>
        <a:xfrm>
          <a:off x="5500728" y="1571648"/>
          <a:ext cx="2432370" cy="12161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dirty="0" smtClean="0"/>
            <a:t>Direktna komunikacija</a:t>
          </a:r>
          <a:endParaRPr lang="en-US" sz="2800" kern="1200" dirty="0"/>
        </a:p>
      </dsp:txBody>
      <dsp:txXfrm>
        <a:off x="5500728" y="1571648"/>
        <a:ext cx="2432370" cy="1216185"/>
      </dsp:txXfrm>
    </dsp:sp>
    <dsp:sp modelId="{7A9F26C2-C2E1-4CB3-887D-37A9F4D9AB96}">
      <dsp:nvSpPr>
        <dsp:cNvPr id="0" name=""/>
        <dsp:cNvSpPr/>
      </dsp:nvSpPr>
      <dsp:spPr>
        <a:xfrm>
          <a:off x="4857798" y="3429020"/>
          <a:ext cx="2432370" cy="12161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dirty="0" smtClean="0"/>
            <a:t>Visok stepen poverenja</a:t>
          </a:r>
          <a:endParaRPr lang="en-US" sz="2800" kern="1200" dirty="0"/>
        </a:p>
      </dsp:txBody>
      <dsp:txXfrm>
        <a:off x="4857798" y="3429020"/>
        <a:ext cx="2432370" cy="1216185"/>
      </dsp:txXfrm>
    </dsp:sp>
    <dsp:sp modelId="{485AAA99-643B-4D2E-B4BF-AEB32EBA94B1}">
      <dsp:nvSpPr>
        <dsp:cNvPr id="0" name=""/>
        <dsp:cNvSpPr/>
      </dsp:nvSpPr>
      <dsp:spPr>
        <a:xfrm>
          <a:off x="1646549" y="3714780"/>
          <a:ext cx="2425414" cy="12161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68580" rIns="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1800" kern="1200" dirty="0" smtClean="0"/>
            <a:t> </a:t>
          </a:r>
          <a:r>
            <a:rPr lang="sr-Latn-CS" sz="2700" kern="1200" dirty="0" smtClean="0"/>
            <a:t>Automatizacija procesa</a:t>
          </a:r>
          <a:endParaRPr lang="en-US" sz="2700" kern="1200" dirty="0"/>
        </a:p>
      </dsp:txBody>
      <dsp:txXfrm>
        <a:off x="1646549" y="3714780"/>
        <a:ext cx="2425414" cy="1216185"/>
      </dsp:txXfrm>
    </dsp:sp>
    <dsp:sp modelId="{A7EA8560-ACA0-4E86-B9DB-48DA1524D6F7}">
      <dsp:nvSpPr>
        <dsp:cNvPr id="0" name=""/>
        <dsp:cNvSpPr/>
      </dsp:nvSpPr>
      <dsp:spPr>
        <a:xfrm>
          <a:off x="982564" y="1878385"/>
          <a:ext cx="2432370" cy="12161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dirty="0" smtClean="0"/>
            <a:t>Jednostavnost i komfor</a:t>
          </a:r>
          <a:endParaRPr lang="en-US" sz="2800" kern="1200" dirty="0"/>
        </a:p>
      </dsp:txBody>
      <dsp:txXfrm>
        <a:off x="982564" y="1878385"/>
        <a:ext cx="2432370" cy="12161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DF26F-2DBA-4ACB-9932-664689C97073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23BCD-D0AF-465D-BF80-E66E80FEB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Tm="1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B5040-A4DE-4872-BD76-B35DE0B05176}" type="datetimeFigureOut">
              <a:rPr lang="en-US" smtClean="0"/>
              <a:pPr/>
              <a:t>3/9/2010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E0CE9-4FCC-4E25-A215-285F304176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5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seminari@zaposlenje.org" TargetMode="External"/><Relationship Id="rId3" Type="http://schemas.openxmlformats.org/officeDocument/2006/relationships/hyperlink" Target="http://www.zaposlenje.org/poslodavci/" TargetMode="External"/><Relationship Id="rId7" Type="http://schemas.openxmlformats.org/officeDocument/2006/relationships/hyperlink" Target="mailto:marketing@zaposlenje.org" TargetMode="External"/><Relationship Id="rId2" Type="http://schemas.openxmlformats.org/officeDocument/2006/relationships/hyperlink" Target="http://www.zaposlenje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upport@zaposlenje.org" TargetMode="External"/><Relationship Id="rId5" Type="http://schemas.openxmlformats.org/officeDocument/2006/relationships/hyperlink" Target="mailto:poslodavci@zaposlenje.org" TargetMode="External"/><Relationship Id="rId4" Type="http://schemas.openxmlformats.org/officeDocument/2006/relationships/hyperlink" Target="http://www.zaposlenje.org/poslodavci/companyreg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poslenje.org/poslodavci/" TargetMode="External"/><Relationship Id="rId2" Type="http://schemas.openxmlformats.org/officeDocument/2006/relationships/hyperlink" Target="http://www.zaposlenj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6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2857496"/>
            <a:ext cx="6400800" cy="328614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sr-Latn-CS" dirty="0" smtClean="0"/>
              <a:t>Statistički podaci</a:t>
            </a:r>
          </a:p>
          <a:p>
            <a:r>
              <a:rPr lang="sr-Latn-CS" dirty="0" smtClean="0"/>
              <a:t>2010. </a:t>
            </a:r>
          </a:p>
          <a:p>
            <a:endParaRPr lang="sr-Latn-CS" dirty="0"/>
          </a:p>
          <a:p>
            <a:endParaRPr lang="sr-Latn-CS" dirty="0" smtClean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14282" y="357167"/>
          <a:ext cx="6858048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7000">
    <p:fad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CS" dirty="0" smtClean="0"/>
              <a:t>Obuke sa delimično pokrivenim troškovima</a:t>
            </a:r>
            <a:endParaRPr lang="sr-Latn-C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571668" y="3000372"/>
          <a:ext cx="10258468" cy="3125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357158" y="1643050"/>
            <a:ext cx="857256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CS" sz="2000" dirty="0" smtClean="0"/>
              <a:t>U saradnji sa partnerima, korisnicima omogućavamo da pohađaju ponuđene obuke za koje plaćaju deo kotizacije, dok ostatak obezbeđuju partneri i sam servis   </a:t>
            </a:r>
          </a:p>
          <a:p>
            <a:pPr algn="ctr"/>
            <a:endParaRPr lang="sr-Latn-CS" dirty="0" smtClean="0"/>
          </a:p>
          <a:p>
            <a:pPr algn="ctr"/>
            <a:r>
              <a:rPr lang="sr-Latn-CS" sz="2000" dirty="0" smtClean="0"/>
              <a:t>Od 2007. godine kroz program je prošao 335 korisnik servisa </a:t>
            </a:r>
          </a:p>
          <a:p>
            <a:endParaRPr lang="sr-Latn-CS" sz="2400" dirty="0" smtClean="0"/>
          </a:p>
        </p:txBody>
      </p:sp>
    </p:spTree>
  </p:cSld>
  <p:clrMapOvr>
    <a:masterClrMapping/>
  </p:clrMapOvr>
  <p:transition spd="slow" advTm="25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Ostale delatnosti servisa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4" y="571480"/>
          <a:ext cx="8229600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Tm="22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03A442-03E7-481E-A84B-B43C21ABF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graphicEl>
                                              <a:dgm id="{2C03A442-03E7-481E-A84B-B43C21ABF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2C03A442-03E7-481E-A84B-B43C21ABF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628E8C-90CD-48CA-8A27-E23723AA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DD628E8C-90CD-48CA-8A27-E23723AA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DD628E8C-90CD-48CA-8A27-E23723AA0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85519B-0BB4-4418-B150-6C994C1C5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7385519B-0BB4-4418-B150-6C994C1C5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7385519B-0BB4-4418-B150-6C994C1C5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581CF4-EE00-449D-B8C7-910F98AE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D3581CF4-EE00-449D-B8C7-910F98AE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D3581CF4-EE00-449D-B8C7-910F98AE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Kontakt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CS" sz="1600" dirty="0" smtClean="0"/>
              <a:t>Adresa servisa:               	</a:t>
            </a:r>
            <a:r>
              <a:rPr lang="sr-Latn-CS" sz="1600" dirty="0" smtClean="0">
                <a:hlinkClick r:id="rId2"/>
              </a:rPr>
              <a:t>http://www.zaposlenje.org/</a:t>
            </a:r>
            <a:endParaRPr lang="sr-Latn-CS" sz="1600" dirty="0" smtClean="0"/>
          </a:p>
          <a:p>
            <a:pPr>
              <a:buNone/>
            </a:pPr>
            <a:r>
              <a:rPr lang="sr-Latn-CS" sz="1600" dirty="0" smtClean="0"/>
              <a:t>Adresa za poslodavce:		</a:t>
            </a:r>
            <a:r>
              <a:rPr lang="sr-Latn-CS" sz="1600" dirty="0" smtClean="0">
                <a:hlinkClick r:id="rId3"/>
              </a:rPr>
              <a:t>http://www.zaposlenje.org/poslodavci/</a:t>
            </a:r>
            <a:endParaRPr lang="sr-Latn-CS" sz="1600" dirty="0" smtClean="0"/>
          </a:p>
          <a:p>
            <a:pPr>
              <a:buNone/>
            </a:pPr>
            <a:r>
              <a:rPr lang="sr-Latn-CS" sz="1600" dirty="0" smtClean="0"/>
              <a:t>Registracija poslodavaca:	</a:t>
            </a:r>
            <a:r>
              <a:rPr lang="sr-Latn-CS" sz="1600" dirty="0" smtClean="0">
                <a:hlinkClick r:id="rId4"/>
              </a:rPr>
              <a:t>http://www.zaposlenje.org/poslodavci/companyreg.php</a:t>
            </a:r>
            <a:endParaRPr lang="sr-Latn-CS" sz="1600" dirty="0" smtClean="0"/>
          </a:p>
          <a:p>
            <a:pPr>
              <a:buNone/>
            </a:pPr>
            <a:endParaRPr lang="sr-Latn-CS" sz="1600" dirty="0" smtClean="0"/>
          </a:p>
          <a:p>
            <a:pPr>
              <a:buNone/>
            </a:pPr>
            <a:endParaRPr lang="sr-Latn-CS" sz="1600" dirty="0" smtClean="0"/>
          </a:p>
          <a:p>
            <a:pPr>
              <a:buNone/>
            </a:pPr>
            <a:r>
              <a:rPr lang="sr-Latn-CS" sz="1600" dirty="0" smtClean="0"/>
              <a:t>Telefon: 	+ 381 11 2180696</a:t>
            </a:r>
          </a:p>
          <a:p>
            <a:pPr>
              <a:buNone/>
            </a:pPr>
            <a:r>
              <a:rPr lang="sr-Latn-CS" sz="1600" dirty="0" smtClean="0"/>
              <a:t>Fax: 	+ 381 11 2928399</a:t>
            </a:r>
          </a:p>
          <a:p>
            <a:pPr lvl="2">
              <a:buNone/>
            </a:pPr>
            <a:r>
              <a:rPr lang="sr-Latn-CS" sz="1600" dirty="0" smtClean="0"/>
              <a:t/>
            </a:r>
            <a:br>
              <a:rPr lang="sr-Latn-CS" sz="1600" dirty="0" smtClean="0"/>
            </a:br>
            <a:endParaRPr lang="sr-Latn-CS" sz="1600" dirty="0" smtClean="0"/>
          </a:p>
          <a:p>
            <a:pPr>
              <a:buNone/>
            </a:pPr>
            <a:r>
              <a:rPr lang="sr-Latn-CS" sz="1600" dirty="0" smtClean="0"/>
              <a:t>Mail adrese:</a:t>
            </a:r>
          </a:p>
          <a:p>
            <a:pPr lvl="2"/>
            <a:r>
              <a:rPr lang="af-ZA" sz="1600" dirty="0" smtClean="0">
                <a:hlinkClick r:id="rId5"/>
              </a:rPr>
              <a:t>Poslodavci</a:t>
            </a:r>
            <a:r>
              <a:rPr lang="af-ZA" sz="1600" dirty="0" smtClean="0"/>
              <a:t>      </a:t>
            </a:r>
            <a:r>
              <a:rPr lang="sr-Latn-CS" sz="1600" dirty="0" smtClean="0"/>
              <a:t>    </a:t>
            </a:r>
            <a:r>
              <a:rPr lang="af-ZA" sz="1600" dirty="0" smtClean="0"/>
              <a:t> - </a:t>
            </a:r>
            <a:r>
              <a:rPr lang="sr-Latn-CS" sz="1600" dirty="0" smtClean="0"/>
              <a:t>	</a:t>
            </a:r>
            <a:r>
              <a:rPr lang="af-ZA" sz="1600" dirty="0" smtClean="0"/>
              <a:t>poslodavci@zaposlenje.org </a:t>
            </a:r>
          </a:p>
          <a:p>
            <a:pPr lvl="2"/>
            <a:r>
              <a:rPr lang="af-ZA" sz="1600" dirty="0" smtClean="0">
                <a:hlinkClick r:id="rId6"/>
              </a:rPr>
              <a:t>Korisnici</a:t>
            </a:r>
            <a:r>
              <a:rPr lang="af-ZA" sz="1600" dirty="0" smtClean="0"/>
              <a:t>          </a:t>
            </a:r>
            <a:r>
              <a:rPr lang="sr-Latn-CS" sz="1600" dirty="0" smtClean="0"/>
              <a:t>    </a:t>
            </a:r>
            <a:r>
              <a:rPr lang="af-ZA" sz="1600" dirty="0" smtClean="0"/>
              <a:t> - </a:t>
            </a:r>
            <a:r>
              <a:rPr lang="sr-Latn-CS" sz="1600" dirty="0" smtClean="0"/>
              <a:t>	</a:t>
            </a:r>
            <a:r>
              <a:rPr lang="af-ZA" sz="1600" dirty="0" smtClean="0"/>
              <a:t>support@zaposlenje.org</a:t>
            </a:r>
          </a:p>
          <a:p>
            <a:pPr lvl="2"/>
            <a:r>
              <a:rPr lang="af-ZA" sz="1600" dirty="0" smtClean="0">
                <a:hlinkClick r:id="rId7"/>
              </a:rPr>
              <a:t>Marketing</a:t>
            </a:r>
            <a:r>
              <a:rPr lang="af-ZA" sz="1600" dirty="0" smtClean="0"/>
              <a:t>      </a:t>
            </a:r>
            <a:r>
              <a:rPr lang="sr-Latn-CS" sz="1600" dirty="0" smtClean="0"/>
              <a:t>   </a:t>
            </a:r>
            <a:r>
              <a:rPr lang="af-ZA" sz="1600" dirty="0" smtClean="0"/>
              <a:t>  - </a:t>
            </a:r>
            <a:r>
              <a:rPr lang="sr-Latn-CS" sz="1600" dirty="0" smtClean="0"/>
              <a:t>	</a:t>
            </a:r>
            <a:r>
              <a:rPr lang="af-ZA" sz="1600" dirty="0" smtClean="0"/>
              <a:t>marketing@zaposlenje.org</a:t>
            </a:r>
            <a:endParaRPr lang="sr-Latn-CS" sz="1600" dirty="0" smtClean="0"/>
          </a:p>
          <a:p>
            <a:pPr lvl="2"/>
            <a:r>
              <a:rPr lang="sr-Latn-CS" sz="1600" dirty="0" smtClean="0">
                <a:hlinkClick r:id="rId8"/>
              </a:rPr>
              <a:t>Seminari</a:t>
            </a:r>
            <a:r>
              <a:rPr lang="af-ZA" sz="1600" dirty="0" smtClean="0"/>
              <a:t>      </a:t>
            </a:r>
            <a:r>
              <a:rPr lang="sr-Latn-CS" sz="1600" dirty="0" smtClean="0"/>
              <a:t>   </a:t>
            </a:r>
            <a:r>
              <a:rPr lang="af-ZA" sz="1600" dirty="0" smtClean="0"/>
              <a:t>  - </a:t>
            </a:r>
            <a:r>
              <a:rPr lang="sr-Latn-CS" sz="1600" dirty="0" smtClean="0"/>
              <a:t>	seminari</a:t>
            </a:r>
            <a:r>
              <a:rPr lang="af-ZA" sz="1600" dirty="0" smtClean="0"/>
              <a:t>@zaposlenje.org</a:t>
            </a:r>
            <a:endParaRPr lang="sr-Latn-CS" sz="1600" dirty="0" smtClean="0"/>
          </a:p>
          <a:p>
            <a:pPr lvl="2">
              <a:buNone/>
            </a:pPr>
            <a:endParaRPr lang="sr-Latn-CS" sz="1600" dirty="0" smtClean="0"/>
          </a:p>
          <a:p>
            <a:pPr lvl="2"/>
            <a:endParaRPr lang="en-US" sz="1400" dirty="0" smtClean="0"/>
          </a:p>
          <a:p>
            <a:endParaRPr lang="en-US" dirty="0"/>
          </a:p>
        </p:txBody>
      </p:sp>
    </p:spTree>
  </p:cSld>
  <p:clrMapOvr>
    <a:masterClrMapping/>
  </p:clrMapOvr>
  <p:transition spd="slow" advTm="4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71570"/>
          </a:xfrm>
        </p:spPr>
        <p:txBody>
          <a:bodyPr>
            <a:normAutofit/>
          </a:bodyPr>
          <a:lstStyle/>
          <a:p>
            <a:r>
              <a:rPr lang="sr-Latn-CS" dirty="0" smtClean="0"/>
              <a:t>Principi poslovanja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4911741"/>
          </a:xfrm>
        </p:spPr>
        <p:txBody>
          <a:bodyPr/>
          <a:lstStyle/>
          <a:p>
            <a:pPr>
              <a:buNone/>
            </a:pPr>
            <a:endParaRPr lang="sr-Latn-C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sr-Latn-C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>
              <a:buNone/>
            </a:pPr>
            <a:endParaRPr lang="sr-Latn-C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 algn="ctr">
              <a:buNone/>
            </a:pPr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lvl="2">
              <a:buNone/>
            </a:pPr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3438" y="1714488"/>
            <a:ext cx="45005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3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9" name="Diagram 18"/>
          <p:cNvGraphicFramePr/>
          <p:nvPr/>
        </p:nvGraphicFramePr>
        <p:xfrm>
          <a:off x="285720" y="1285860"/>
          <a:ext cx="8358214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Tm="2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C5FD6CFC-9ACD-42F2-A2E1-C70D6B3440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>
                                            <p:graphicEl>
                                              <a:dgm id="{C5FD6CFC-9ACD-42F2-A2E1-C70D6B3440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CC2B23C1-2564-46EB-8BEA-5597B6A00C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">
                                            <p:graphicEl>
                                              <a:dgm id="{CC2B23C1-2564-46EB-8BEA-5597B6A00C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74BD44AB-28A3-4FEB-A15E-8863D8C45F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>
                                            <p:graphicEl>
                                              <a:dgm id="{74BD44AB-28A3-4FEB-A15E-8863D8C45F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7A9F26C2-C2E1-4CB3-887D-37A9F4D9AB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">
                                            <p:graphicEl>
                                              <a:dgm id="{7A9F26C2-C2E1-4CB3-887D-37A9F4D9AB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485AAA99-643B-4D2E-B4BF-AEB32EBA9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>
                                            <p:graphicEl>
                                              <a:dgm id="{485AAA99-643B-4D2E-B4BF-AEB32EBA94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dgm id="{A7EA8560-ACA0-4E86-B9DB-48DA1524D6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">
                                            <p:graphicEl>
                                              <a:dgm id="{A7EA8560-ACA0-4E86-B9DB-48DA1524D6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Osnovne informacije o servisu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000" dirty="0" smtClean="0"/>
              <a:t>Adresa servisa:                                     </a:t>
            </a:r>
            <a:r>
              <a:rPr lang="sr-Latn-CS" sz="2000" u="sng" dirty="0" smtClean="0">
                <a:hlinkClick r:id="rId2"/>
              </a:rPr>
              <a:t>http://www.zaposlenje.org/</a:t>
            </a:r>
            <a:endParaRPr lang="en-US" sz="2000" dirty="0" smtClean="0"/>
          </a:p>
          <a:p>
            <a:pPr>
              <a:buNone/>
            </a:pPr>
            <a:r>
              <a:rPr lang="sr-Latn-CS" sz="2000" dirty="0" smtClean="0"/>
              <a:t>Adresa za poslodavce:</a:t>
            </a:r>
            <a:r>
              <a:rPr lang="sr-Latn-CS" sz="2000" b="1" dirty="0" smtClean="0"/>
              <a:t>                         </a:t>
            </a:r>
            <a:r>
              <a:rPr lang="sr-Latn-CS" sz="2000" u="sng" dirty="0" smtClean="0">
                <a:hlinkClick r:id="rId3"/>
              </a:rPr>
              <a:t>http://www.zaposlenje.org/poslodavci/</a:t>
            </a:r>
            <a:endParaRPr lang="en-US" sz="2000" dirty="0" smtClean="0"/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r>
              <a:rPr lang="sr-Latn-CS" sz="2400" dirty="0" smtClean="0"/>
              <a:t>Pozicija i rejting sajta:</a:t>
            </a:r>
          </a:p>
          <a:p>
            <a:pPr lvl="3">
              <a:buFont typeface="Arial" pitchFamily="34" charset="0"/>
              <a:buChar char="•"/>
            </a:pPr>
            <a:r>
              <a:rPr lang="sr-Latn-CS" sz="2600" b="1" dirty="0" smtClean="0"/>
              <a:t>Prvi na </a:t>
            </a:r>
            <a:r>
              <a:rPr lang="en-US" sz="2600" b="1" dirty="0" err="1" smtClean="0"/>
              <a:t>google</a:t>
            </a:r>
            <a:r>
              <a:rPr lang="sr-Latn-CS" sz="2600" b="1" dirty="0" smtClean="0"/>
              <a:t>-u (ključna reč zaposlenje)</a:t>
            </a:r>
          </a:p>
          <a:p>
            <a:pPr lvl="3">
              <a:buFont typeface="Arial" pitchFamily="34" charset="0"/>
              <a:buChar char="•"/>
            </a:pPr>
            <a:r>
              <a:rPr lang="sr-Latn-CS" sz="2600" b="1" dirty="0" smtClean="0"/>
              <a:t>Po poseti u prvih 150 sajtova u Srbiji</a:t>
            </a:r>
          </a:p>
          <a:p>
            <a:pPr lvl="3">
              <a:buFont typeface="Arial" pitchFamily="34" charset="0"/>
              <a:buChar char="•"/>
            </a:pPr>
            <a:r>
              <a:rPr lang="sr-Latn-CS" sz="2600" b="1" dirty="0" smtClean="0"/>
              <a:t>Preko 57.000 registrovanih korisnika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Početak rada servisa:                                 </a:t>
            </a:r>
            <a:r>
              <a:rPr lang="en-US" sz="2400" dirty="0" smtClean="0"/>
              <a:t>                 </a:t>
            </a:r>
            <a:r>
              <a:rPr lang="sr-Latn-CS" sz="2400" dirty="0" smtClean="0"/>
              <a:t>maj 2004.</a:t>
            </a:r>
          </a:p>
          <a:p>
            <a:pPr>
              <a:buNone/>
            </a:pPr>
            <a:r>
              <a:rPr lang="sr-Latn-CS" sz="2400" dirty="0" smtClean="0"/>
              <a:t>Broj korisnika koje smo zaposlili</a:t>
            </a:r>
            <a:r>
              <a:rPr lang="en-US" sz="2400" dirty="0" smtClean="0"/>
              <a:t>:</a:t>
            </a:r>
            <a:r>
              <a:rPr lang="sr-Latn-CS" sz="2400" dirty="0" smtClean="0"/>
              <a:t>       		      preko 5500</a:t>
            </a:r>
          </a:p>
          <a:p>
            <a:pPr>
              <a:buNone/>
            </a:pPr>
            <a:r>
              <a:rPr lang="sr-Latn-CS" sz="2400" dirty="0" smtClean="0"/>
              <a:t>Obavezna registracija poslodavaca i korisnika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en-US" sz="2400" dirty="0" smtClean="0"/>
          </a:p>
          <a:p>
            <a:pPr lvl="1"/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  <p:transition spd="slow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/>
          <a:lstStyle/>
          <a:p>
            <a:r>
              <a:rPr lang="sr-Latn-CS" dirty="0" smtClean="0"/>
              <a:t>Osnovne informacije o poseti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71546"/>
            <a:ext cx="8186766" cy="5054617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sr-Latn-CS" sz="1200" dirty="0" smtClean="0"/>
              <a:t>Informacije o poseti  (28.02.2010.):</a:t>
            </a:r>
            <a:endParaRPr lang="en-US" sz="1200" dirty="0" smtClean="0"/>
          </a:p>
          <a:p>
            <a:pPr lvl="0"/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Pozicija i rejting sajta: prvi na </a:t>
            </a:r>
            <a:r>
              <a:rPr lang="en-US" sz="1200" dirty="0" smtClean="0"/>
              <a:t>google</a:t>
            </a:r>
            <a:r>
              <a:rPr lang="sr-Latn-CS" sz="1200" dirty="0" smtClean="0"/>
              <a:t>-u (ključna reč zaposlenje)</a:t>
            </a:r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U prvih 150 sajtova u Srbiji (po </a:t>
            </a:r>
            <a:r>
              <a:rPr lang="sr-Latn-CS" sz="1200" dirty="0" err="1" smtClean="0"/>
              <a:t>alexa</a:t>
            </a:r>
            <a:r>
              <a:rPr lang="sr-Latn-CS" sz="1200" dirty="0" smtClean="0"/>
              <a:t> rejtingu)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b="1" dirty="0" smtClean="0"/>
              <a:t>Ukupni broj registrovanih korisnika:  više od 57000</a:t>
            </a:r>
            <a:endParaRPr lang="en-US" sz="1200" b="1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Ukupni broj CV-eva u bazi: preko 38000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Broj korisnika koji oglase primaju na e-mail:  preko 21000 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prikaza svih stranica: 7000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poseta različitih poslodavaca: 12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prikaza svih stranica dela sajta za poslodavce: 300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posetilaca: 950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prikaza svih stranica dela sajta za registrovane korisnike:  3000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prikaza ostalih stranica (uključujući naslovnu): više od 3500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b="1" dirty="0" smtClean="0"/>
              <a:t>Prosečan broj strana po korisniku koji se zadrži na sajtu: preko 20</a:t>
            </a:r>
            <a:endParaRPr lang="en-US" sz="1200" b="1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Prosečan dnevni broj novih korisnika u poslednja tri meseca: 30 </a:t>
            </a:r>
          </a:p>
          <a:p>
            <a:pPr lvl="0">
              <a:buNone/>
            </a:pPr>
            <a:endParaRPr lang="sr-Latn-CS" sz="1200" dirty="0" smtClean="0"/>
          </a:p>
          <a:p>
            <a:pPr lvl="0">
              <a:buNone/>
            </a:pPr>
            <a:r>
              <a:rPr lang="sr-Latn-CS" sz="1200" dirty="0" smtClean="0"/>
              <a:t>Informacije o strukturi posetilaca (28.02.2010</a:t>
            </a:r>
            <a:r>
              <a:rPr lang="en-US" sz="1200" dirty="0" smtClean="0"/>
              <a:t>.</a:t>
            </a:r>
            <a:r>
              <a:rPr lang="sr-Latn-CS" sz="1200" dirty="0" smtClean="0"/>
              <a:t>):</a:t>
            </a:r>
            <a:endParaRPr lang="en-US" sz="1200" dirty="0" smtClean="0"/>
          </a:p>
          <a:p>
            <a:pPr lvl="1"/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Starosna struktura posetilaca: preko 73% posetilaca ima između 23 i 35 godina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b="1" dirty="0" smtClean="0"/>
              <a:t>Oko 67% korisnika je zaposleno, 25% je nezaposleno, a 8% su ostali</a:t>
            </a:r>
            <a:endParaRPr lang="en-US" sz="1200" b="1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Veliki procenat više i visoko obrazovanih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Lokaciska struktura posetilaca: preko 96% su posetioci iz Srbije. Preko 65% iz Beograda 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sr-Latn-CS" sz="1200" dirty="0" smtClean="0"/>
              <a:t>Odnos muškaraca i žena je približno 52:48 </a:t>
            </a:r>
            <a:endParaRPr lang="en-US" sz="1200" dirty="0"/>
          </a:p>
        </p:txBody>
      </p:sp>
    </p:spTree>
  </p:cSld>
  <p:clrMapOvr>
    <a:masterClrMapping/>
  </p:clrMapOvr>
  <p:transition spd="slow" advTm="32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sr-Latn-CS" sz="4900" dirty="0" smtClean="0"/>
              <a:t>Starostna struktura korisnika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16"/>
            <a:ext cx="8258204" cy="64294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sr-Latn-CS" sz="2000" dirty="0" smtClean="0">
                <a:solidFill>
                  <a:schemeClr val="tx2"/>
                </a:solidFill>
              </a:rPr>
              <a:t>Procentualno učešće godišta</a:t>
            </a: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42844" y="928670"/>
          <a:ext cx="8715436" cy="5100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2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68346"/>
          </a:xfrm>
        </p:spPr>
        <p:txBody>
          <a:bodyPr>
            <a:normAutofit/>
          </a:bodyPr>
          <a:lstStyle/>
          <a:p>
            <a:r>
              <a:rPr lang="sr-Latn-CS" dirty="0" smtClean="0"/>
              <a:t>Novi korisnici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929330"/>
            <a:ext cx="8258204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Dnevni prosek</a:t>
            </a:r>
            <a:r>
              <a:rPr kumimoji="0" lang="sr-Latn-C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broj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sr-Latn-C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novih korisnika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0" y="785794"/>
          <a:ext cx="9144000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15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/>
          <a:lstStyle/>
          <a:p>
            <a:r>
              <a:rPr lang="sr-Latn-CS" dirty="0" smtClean="0"/>
              <a:t>Klijenti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Struktura klijenata (poslodavaca)</a:t>
            </a:r>
            <a:r>
              <a:rPr lang="sr-Latn-CS" sz="2400" dirty="0" smtClean="0"/>
              <a:t> po veličini: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 lvl="1">
              <a:buNone/>
            </a:pPr>
            <a:endParaRPr lang="sr-Latn-CS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28596" y="1857364"/>
          <a:ext cx="8501122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071802" y="5429264"/>
          <a:ext cx="2928958" cy="1528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Tm="17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Latn-CS" sz="2700" dirty="0" smtClean="0"/>
              <a:t/>
            </a:r>
            <a:br>
              <a:rPr lang="sr-Latn-CS" sz="2700" dirty="0" smtClean="0"/>
            </a:br>
            <a:r>
              <a:rPr lang="en-US" sz="2700" dirty="0" smtClean="0"/>
              <a:t>Struktura klijenata (poslodavaca)</a:t>
            </a:r>
            <a:r>
              <a:rPr lang="sr-Latn-CS" sz="2700" dirty="0" smtClean="0"/>
              <a:t> po lokaciji: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     </a:t>
            </a:r>
          </a:p>
          <a:p>
            <a:pPr>
              <a:buNone/>
            </a:pPr>
            <a:r>
              <a:rPr lang="sr-Latn-CS" sz="2400" dirty="0" smtClean="0"/>
              <a:t>	Servis u potpunosti štiti poverljive informacije svojih klijenata. Klijenti imaju i mogućnost zaštite svog identiteta. </a:t>
            </a:r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571472" y="1071546"/>
          <a:ext cx="8072494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17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Seminari, Obuke i Treninzi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85860"/>
            <a:ext cx="79296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sr-Latn-CS" sz="2000" dirty="0" smtClean="0"/>
              <a:t>U sklopu edukativnih aktivnosti organizujemo mentorske obuke, treninge i stručne seminare, kojima obuhvatamo 12 standardnih i aktuelnih tema.</a:t>
            </a:r>
            <a:br>
              <a:rPr lang="sr-Latn-CS" sz="2000" dirty="0" smtClean="0"/>
            </a:br>
            <a:r>
              <a:rPr lang="sr-Latn-CS" sz="2000" dirty="0" smtClean="0"/>
              <a:t>  U proteklih godinu dana samostalno smo organizovali 27, a kao </a:t>
            </a:r>
            <a:r>
              <a:rPr lang="sr-Latn-CS" sz="2000" dirty="0" err="1" smtClean="0"/>
              <a:t>suorganizator</a:t>
            </a:r>
            <a:r>
              <a:rPr lang="sr-Latn-CS" sz="2000" dirty="0" smtClean="0"/>
              <a:t> još 15 otvorenih termina. </a:t>
            </a:r>
          </a:p>
          <a:p>
            <a:pPr algn="ctr">
              <a:buNone/>
            </a:pPr>
            <a:endParaRPr lang="sr-Latn-CS" sz="20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1214414" y="2786058"/>
          <a:ext cx="6500858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150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On-screen Show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Principi poslovanja</vt:lpstr>
      <vt:lpstr>Osnovne informacije o servisu</vt:lpstr>
      <vt:lpstr>Osnovne informacije o poseti</vt:lpstr>
      <vt:lpstr>Starostna struktura korisnika</vt:lpstr>
      <vt:lpstr>Novi korisnici</vt:lpstr>
      <vt:lpstr>Klijenti</vt:lpstr>
      <vt:lpstr> Struktura klijenata (poslodavaca) po lokaciji: </vt:lpstr>
      <vt:lpstr>Seminari, Obuke i Treninzi</vt:lpstr>
      <vt:lpstr>Obuke sa delimično pokrivenim troškovima</vt:lpstr>
      <vt:lpstr>Ostale delatnosti servisa</vt:lpstr>
      <vt:lpstr>Kontakt</vt:lpstr>
    </vt:vector>
  </TitlesOfParts>
  <Company>Zaposlenje.Org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Zaposlenje.org - Statisticki podaci</dc:title>
  <dc:creator>Ivan Markovic</dc:creator>
  <dc:description>Prezentacija podataka servisa IS Zaposlenje.org</dc:description>
  <cp:lastModifiedBy>Ivan Markovic</cp:lastModifiedBy>
  <cp:revision>302</cp:revision>
  <dcterms:created xsi:type="dcterms:W3CDTF">2007-03-25T17:17:41Z</dcterms:created>
  <dcterms:modified xsi:type="dcterms:W3CDTF">2010-03-09T13:26:53Z</dcterms:modified>
  <cp:contentStatus>v1.1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